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7" r:id="rId3"/>
    <p:sldId id="269" r:id="rId4"/>
    <p:sldId id="298" r:id="rId5"/>
    <p:sldId id="299" r:id="rId6"/>
    <p:sldId id="300" r:id="rId7"/>
    <p:sldId id="301" r:id="rId8"/>
    <p:sldId id="303" r:id="rId9"/>
    <p:sldId id="305" r:id="rId10"/>
    <p:sldId id="284" r:id="rId11"/>
    <p:sldId id="285" r:id="rId12"/>
    <p:sldId id="286" r:id="rId13"/>
    <p:sldId id="287" r:id="rId14"/>
    <p:sldId id="288" r:id="rId15"/>
    <p:sldId id="292" r:id="rId16"/>
    <p:sldId id="293" r:id="rId17"/>
    <p:sldId id="294" r:id="rId18"/>
    <p:sldId id="283" r:id="rId19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80" d="100"/>
          <a:sy n="80" d="100"/>
        </p:scale>
        <p:origin x="-108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62D94F-B29E-4ABB-BE73-C05E878283FA}" type="doc">
      <dgm:prSet loTypeId="urn:microsoft.com/office/officeart/2005/8/layout/hierarchy4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B7B36A1-C75E-43ED-8CD5-47F986454D1E}">
      <dgm:prSet phldrT="[Text]"/>
      <dgm:spPr/>
      <dgm:t>
        <a:bodyPr/>
        <a:lstStyle/>
        <a:p>
          <a:r>
            <a:rPr lang="en-US" b="1" dirty="0" smtClean="0"/>
            <a:t>10m  DTM of entire country</a:t>
          </a:r>
          <a:endParaRPr lang="en-US" b="1" dirty="0"/>
        </a:p>
      </dgm:t>
    </dgm:pt>
    <dgm:pt modelId="{A10FD7E4-E40C-41EA-A5AA-17403EE18E7B}" type="parTrans" cxnId="{E64B51B8-56E2-4C6F-B393-FE4A6EE658EB}">
      <dgm:prSet/>
      <dgm:spPr/>
      <dgm:t>
        <a:bodyPr/>
        <a:lstStyle/>
        <a:p>
          <a:endParaRPr lang="en-US"/>
        </a:p>
      </dgm:t>
    </dgm:pt>
    <dgm:pt modelId="{D9C571E4-212D-46FA-9A6A-9DEEDB4FCA16}" type="sibTrans" cxnId="{E64B51B8-56E2-4C6F-B393-FE4A6EE658EB}">
      <dgm:prSet/>
      <dgm:spPr/>
      <dgm:t>
        <a:bodyPr/>
        <a:lstStyle/>
        <a:p>
          <a:endParaRPr lang="en-US"/>
        </a:p>
      </dgm:t>
    </dgm:pt>
    <dgm:pt modelId="{73A65CB0-FDB6-4010-B75A-066966802B4A}">
      <dgm:prSet phldrT="[Text]" custT="1"/>
      <dgm:spPr/>
      <dgm:t>
        <a:bodyPr/>
        <a:lstStyle/>
        <a:p>
          <a:r>
            <a:rPr lang="en-US" sz="2400" b="1" dirty="0" smtClean="0"/>
            <a:t>3-5m DTM + updated </a:t>
          </a:r>
          <a:r>
            <a:rPr lang="en-US" sz="2400" b="1" dirty="0" err="1" smtClean="0"/>
            <a:t>gdb</a:t>
          </a:r>
          <a:r>
            <a:rPr lang="en-US" sz="2400" b="1" dirty="0" smtClean="0"/>
            <a:t> of 1:25k scale survey</a:t>
          </a:r>
        </a:p>
        <a:p>
          <a:r>
            <a:rPr lang="en-US" sz="1600" b="1" dirty="0" smtClean="0"/>
            <a:t>1</a:t>
          </a:r>
          <a:r>
            <a:rPr lang="en-US" sz="1600" b="1" baseline="30000" dirty="0" smtClean="0"/>
            <a:t>ST</a:t>
          </a:r>
          <a:r>
            <a:rPr lang="en-US" sz="1600" b="1" dirty="0" smtClean="0"/>
            <a:t>  YEAR –P1 AREA, 2</a:t>
          </a:r>
          <a:r>
            <a:rPr lang="en-US" sz="1600" b="1" baseline="30000" dirty="0" smtClean="0"/>
            <a:t>ND</a:t>
          </a:r>
          <a:r>
            <a:rPr lang="en-US" sz="1600" b="1" dirty="0" smtClean="0"/>
            <a:t> YEAR- P2 AREA</a:t>
          </a:r>
        </a:p>
        <a:p>
          <a:r>
            <a:rPr lang="en-US" sz="1600" b="1" dirty="0" smtClean="0"/>
            <a:t>3</a:t>
          </a:r>
          <a:r>
            <a:rPr lang="en-US" sz="1600" b="1" baseline="30000" dirty="0" smtClean="0"/>
            <a:t>RD</a:t>
          </a:r>
          <a:r>
            <a:rPr lang="en-US" sz="1600" b="1" dirty="0" smtClean="0"/>
            <a:t> YEAR –P3 AREA(Approx .5LAKH SQ KM)</a:t>
          </a:r>
          <a:endParaRPr lang="en-US" sz="1600" b="1" dirty="0"/>
        </a:p>
      </dgm:t>
    </dgm:pt>
    <dgm:pt modelId="{61497945-8E1C-4464-9D1F-B71E8FC6397F}" type="parTrans" cxnId="{308C440F-9D68-487B-82BD-8A0B5374C74B}">
      <dgm:prSet/>
      <dgm:spPr/>
      <dgm:t>
        <a:bodyPr/>
        <a:lstStyle/>
        <a:p>
          <a:endParaRPr lang="en-US"/>
        </a:p>
      </dgm:t>
    </dgm:pt>
    <dgm:pt modelId="{11FA3866-76C6-43EA-A2CA-C86FD359A92A}" type="sibTrans" cxnId="{308C440F-9D68-487B-82BD-8A0B5374C74B}">
      <dgm:prSet/>
      <dgm:spPr/>
      <dgm:t>
        <a:bodyPr/>
        <a:lstStyle/>
        <a:p>
          <a:endParaRPr lang="en-US"/>
        </a:p>
      </dgm:t>
    </dgm:pt>
    <dgm:pt modelId="{35BAC86D-DB3D-4304-8898-187422F83C63}">
      <dgm:prSet phldrT="[Text]" custT="1"/>
      <dgm:spPr/>
      <dgm:t>
        <a:bodyPr/>
        <a:lstStyle/>
        <a:p>
          <a:r>
            <a:rPr lang="en-US" sz="2400" b="1" dirty="0" smtClean="0"/>
            <a:t>GEOID for execution in </a:t>
          </a:r>
        </a:p>
        <a:p>
          <a:r>
            <a:rPr lang="en-US" sz="2400" b="1" dirty="0" smtClean="0"/>
            <a:t> P-1 AREA</a:t>
          </a:r>
          <a:endParaRPr lang="en-US" sz="2400" b="1" dirty="0"/>
        </a:p>
      </dgm:t>
    </dgm:pt>
    <dgm:pt modelId="{DF21192D-BE55-4CCA-96EC-6AB1E06C91DF}" type="parTrans" cxnId="{DFFC0A7A-6F08-4590-B3FD-C0F797441DC7}">
      <dgm:prSet/>
      <dgm:spPr/>
      <dgm:t>
        <a:bodyPr/>
        <a:lstStyle/>
        <a:p>
          <a:endParaRPr lang="en-US"/>
        </a:p>
      </dgm:t>
    </dgm:pt>
    <dgm:pt modelId="{15B48F75-12B5-4B9E-8E53-A1390126C54B}" type="sibTrans" cxnId="{DFFC0A7A-6F08-4590-B3FD-C0F797441DC7}">
      <dgm:prSet/>
      <dgm:spPr/>
      <dgm:t>
        <a:bodyPr/>
        <a:lstStyle/>
        <a:p>
          <a:endParaRPr lang="en-US"/>
        </a:p>
      </dgm:t>
    </dgm:pt>
    <dgm:pt modelId="{08E3A065-167C-4199-BFD6-4CF8B871DB3C}">
      <dgm:prSet phldrT="[Text]"/>
      <dgm:spPr/>
      <dgm:t>
        <a:bodyPr/>
        <a:lstStyle/>
        <a:p>
          <a:r>
            <a:rPr lang="en-US" b="1" dirty="0" smtClean="0"/>
            <a:t>0.5M RMSE DTM BY LIDAR SURVEY OF P-1 AREA (Approx. 55,000sq km) IN 3YEARS</a:t>
          </a:r>
          <a:endParaRPr lang="en-US" b="1" dirty="0"/>
        </a:p>
      </dgm:t>
    </dgm:pt>
    <dgm:pt modelId="{48091BA8-AB18-462E-98AE-1DFE6515AFC4}" type="parTrans" cxnId="{CC46073A-0A8A-425B-AE39-AA9396E6227D}">
      <dgm:prSet/>
      <dgm:spPr/>
      <dgm:t>
        <a:bodyPr/>
        <a:lstStyle/>
        <a:p>
          <a:endParaRPr lang="en-US"/>
        </a:p>
      </dgm:t>
    </dgm:pt>
    <dgm:pt modelId="{337D19DC-3787-4CA6-9196-15D11208BD46}" type="sibTrans" cxnId="{CC46073A-0A8A-425B-AE39-AA9396E6227D}">
      <dgm:prSet/>
      <dgm:spPr/>
      <dgm:t>
        <a:bodyPr/>
        <a:lstStyle/>
        <a:p>
          <a:endParaRPr lang="en-US"/>
        </a:p>
      </dgm:t>
    </dgm:pt>
    <dgm:pt modelId="{A2B4D5B1-B804-402F-81D4-843F2151E421}">
      <dgm:prSet phldrT="[Text]" custT="1"/>
      <dgm:spPr/>
      <dgm:t>
        <a:bodyPr/>
        <a:lstStyle/>
        <a:p>
          <a:r>
            <a:rPr lang="en-US" sz="2400" b="1" dirty="0" smtClean="0"/>
            <a:t>CORS AT VARANASI</a:t>
          </a:r>
        </a:p>
      </dgm:t>
    </dgm:pt>
    <dgm:pt modelId="{3ED4DBD7-D2A7-44A2-ADBF-C4B3AE8AA651}" type="parTrans" cxnId="{E343C73A-3A4E-48AA-A5EB-4A4061B05E7F}">
      <dgm:prSet/>
      <dgm:spPr/>
      <dgm:t>
        <a:bodyPr/>
        <a:lstStyle/>
        <a:p>
          <a:endParaRPr lang="en-US"/>
        </a:p>
      </dgm:t>
    </dgm:pt>
    <dgm:pt modelId="{69E177E3-C6EC-494E-94DD-EE81B43C4357}" type="sibTrans" cxnId="{E343C73A-3A4E-48AA-A5EB-4A4061B05E7F}">
      <dgm:prSet/>
      <dgm:spPr/>
      <dgm:t>
        <a:bodyPr/>
        <a:lstStyle/>
        <a:p>
          <a:endParaRPr lang="en-US"/>
        </a:p>
      </dgm:t>
    </dgm:pt>
    <dgm:pt modelId="{F5EF4C4D-870B-4CF3-B183-8F16FE8CFB11}" type="pres">
      <dgm:prSet presAssocID="{0462D94F-B29E-4ABB-BE73-C05E878283F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7CFD61-078A-4959-9A03-5035E5F3B00C}" type="pres">
      <dgm:prSet presAssocID="{3B7B36A1-C75E-43ED-8CD5-47F986454D1E}" presName="vertOne" presStyleCnt="0"/>
      <dgm:spPr/>
    </dgm:pt>
    <dgm:pt modelId="{8D107BA5-B60D-4F28-A623-E5E475115132}" type="pres">
      <dgm:prSet presAssocID="{3B7B36A1-C75E-43ED-8CD5-47F986454D1E}" presName="txOne" presStyleLbl="node0" presStyleIdx="0" presStyleCnt="1" custScaleY="333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734B55-37A0-43C2-A05A-E2332BD9071A}" type="pres">
      <dgm:prSet presAssocID="{3B7B36A1-C75E-43ED-8CD5-47F986454D1E}" presName="parTransOne" presStyleCnt="0"/>
      <dgm:spPr/>
    </dgm:pt>
    <dgm:pt modelId="{2BBD63E0-6812-4448-9843-F758C16894E9}" type="pres">
      <dgm:prSet presAssocID="{3B7B36A1-C75E-43ED-8CD5-47F986454D1E}" presName="horzOne" presStyleCnt="0"/>
      <dgm:spPr/>
    </dgm:pt>
    <dgm:pt modelId="{682D709D-F96A-4590-8DEC-A84EF1B21447}" type="pres">
      <dgm:prSet presAssocID="{73A65CB0-FDB6-4010-B75A-066966802B4A}" presName="vertTwo" presStyleCnt="0"/>
      <dgm:spPr/>
    </dgm:pt>
    <dgm:pt modelId="{3ADFD02A-931B-4403-9994-BC335CD4D347}" type="pres">
      <dgm:prSet presAssocID="{73A65CB0-FDB6-4010-B75A-066966802B4A}" presName="txTwo" presStyleLbl="node2" presStyleIdx="0" presStyleCnt="2" custScaleY="722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E08749-7DD7-4A6B-BEAE-2B932EF6345B}" type="pres">
      <dgm:prSet presAssocID="{73A65CB0-FDB6-4010-B75A-066966802B4A}" presName="parTransTwo" presStyleCnt="0"/>
      <dgm:spPr/>
    </dgm:pt>
    <dgm:pt modelId="{E97EF409-0283-40D4-A177-5D465F0AD358}" type="pres">
      <dgm:prSet presAssocID="{73A65CB0-FDB6-4010-B75A-066966802B4A}" presName="horzTwo" presStyleCnt="0"/>
      <dgm:spPr/>
    </dgm:pt>
    <dgm:pt modelId="{467E3820-A600-429D-B195-B1BEA2D17F77}" type="pres">
      <dgm:prSet presAssocID="{35BAC86D-DB3D-4304-8898-187422F83C63}" presName="vertThree" presStyleCnt="0"/>
      <dgm:spPr/>
    </dgm:pt>
    <dgm:pt modelId="{ABAB8F77-0BB4-4785-B543-A11396447DC8}" type="pres">
      <dgm:prSet presAssocID="{35BAC86D-DB3D-4304-8898-187422F83C63}" presName="txThree" presStyleLbl="node3" presStyleIdx="0" presStyleCnt="2" custScaleY="228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2B98E0-F7EF-4A19-AB92-8D54E58B87A6}" type="pres">
      <dgm:prSet presAssocID="{35BAC86D-DB3D-4304-8898-187422F83C63}" presName="horzThree" presStyleCnt="0"/>
      <dgm:spPr/>
    </dgm:pt>
    <dgm:pt modelId="{47558155-4598-4CF4-ADE8-E9983CDCD5DE}" type="pres">
      <dgm:prSet presAssocID="{11FA3866-76C6-43EA-A2CA-C86FD359A92A}" presName="sibSpaceTwo" presStyleCnt="0"/>
      <dgm:spPr/>
    </dgm:pt>
    <dgm:pt modelId="{C2316800-E6C0-4CF2-AF3A-404BD5901D36}" type="pres">
      <dgm:prSet presAssocID="{08E3A065-167C-4199-BFD6-4CF8B871DB3C}" presName="vertTwo" presStyleCnt="0"/>
      <dgm:spPr/>
    </dgm:pt>
    <dgm:pt modelId="{A3A7B1D8-2E7A-44DF-8863-A44B4E1AA5B8}" type="pres">
      <dgm:prSet presAssocID="{08E3A065-167C-4199-BFD6-4CF8B871DB3C}" presName="txTwo" presStyleLbl="node2" presStyleIdx="1" presStyleCnt="2" custScaleY="714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51E04B-B297-4CCB-A329-51E47E1B42B9}" type="pres">
      <dgm:prSet presAssocID="{08E3A065-167C-4199-BFD6-4CF8B871DB3C}" presName="parTransTwo" presStyleCnt="0"/>
      <dgm:spPr/>
    </dgm:pt>
    <dgm:pt modelId="{A4827CE8-2DA2-42E4-9B8F-2F81763980EC}" type="pres">
      <dgm:prSet presAssocID="{08E3A065-167C-4199-BFD6-4CF8B871DB3C}" presName="horzTwo" presStyleCnt="0"/>
      <dgm:spPr/>
    </dgm:pt>
    <dgm:pt modelId="{EA2DB402-FB7E-407A-9E53-933A8DBE912E}" type="pres">
      <dgm:prSet presAssocID="{A2B4D5B1-B804-402F-81D4-843F2151E421}" presName="vertThree" presStyleCnt="0"/>
      <dgm:spPr/>
    </dgm:pt>
    <dgm:pt modelId="{DE948F8E-EFA3-4DB7-8B32-9AF51474FAC9}" type="pres">
      <dgm:prSet presAssocID="{A2B4D5B1-B804-402F-81D4-843F2151E421}" presName="txThree" presStyleLbl="node3" presStyleIdx="1" presStyleCnt="2" custScaleY="224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2C43E5-5972-421F-BD07-5EE4FE149661}" type="pres">
      <dgm:prSet presAssocID="{A2B4D5B1-B804-402F-81D4-843F2151E421}" presName="horzThree" presStyleCnt="0"/>
      <dgm:spPr/>
    </dgm:pt>
  </dgm:ptLst>
  <dgm:cxnLst>
    <dgm:cxn modelId="{7A6301C0-C76A-406B-B14C-DEC5060E0903}" type="presOf" srcId="{08E3A065-167C-4199-BFD6-4CF8B871DB3C}" destId="{A3A7B1D8-2E7A-44DF-8863-A44B4E1AA5B8}" srcOrd="0" destOrd="0" presId="urn:microsoft.com/office/officeart/2005/8/layout/hierarchy4"/>
    <dgm:cxn modelId="{DFFC0A7A-6F08-4590-B3FD-C0F797441DC7}" srcId="{73A65CB0-FDB6-4010-B75A-066966802B4A}" destId="{35BAC86D-DB3D-4304-8898-187422F83C63}" srcOrd="0" destOrd="0" parTransId="{DF21192D-BE55-4CCA-96EC-6AB1E06C91DF}" sibTransId="{15B48F75-12B5-4B9E-8E53-A1390126C54B}"/>
    <dgm:cxn modelId="{308C440F-9D68-487B-82BD-8A0B5374C74B}" srcId="{3B7B36A1-C75E-43ED-8CD5-47F986454D1E}" destId="{73A65CB0-FDB6-4010-B75A-066966802B4A}" srcOrd="0" destOrd="0" parTransId="{61497945-8E1C-4464-9D1F-B71E8FC6397F}" sibTransId="{11FA3866-76C6-43EA-A2CA-C86FD359A92A}"/>
    <dgm:cxn modelId="{57AD7547-61B6-477F-9C79-D2CB1B182A6B}" type="presOf" srcId="{3B7B36A1-C75E-43ED-8CD5-47F986454D1E}" destId="{8D107BA5-B60D-4F28-A623-E5E475115132}" srcOrd="0" destOrd="0" presId="urn:microsoft.com/office/officeart/2005/8/layout/hierarchy4"/>
    <dgm:cxn modelId="{BBDA9CE3-2B2B-466D-B9F8-A54B1F0F9987}" type="presOf" srcId="{A2B4D5B1-B804-402F-81D4-843F2151E421}" destId="{DE948F8E-EFA3-4DB7-8B32-9AF51474FAC9}" srcOrd="0" destOrd="0" presId="urn:microsoft.com/office/officeart/2005/8/layout/hierarchy4"/>
    <dgm:cxn modelId="{8B910AD1-E074-4982-ABE2-D589B698E27F}" type="presOf" srcId="{73A65CB0-FDB6-4010-B75A-066966802B4A}" destId="{3ADFD02A-931B-4403-9994-BC335CD4D347}" srcOrd="0" destOrd="0" presId="urn:microsoft.com/office/officeart/2005/8/layout/hierarchy4"/>
    <dgm:cxn modelId="{CC46073A-0A8A-425B-AE39-AA9396E6227D}" srcId="{3B7B36A1-C75E-43ED-8CD5-47F986454D1E}" destId="{08E3A065-167C-4199-BFD6-4CF8B871DB3C}" srcOrd="1" destOrd="0" parTransId="{48091BA8-AB18-462E-98AE-1DFE6515AFC4}" sibTransId="{337D19DC-3787-4CA6-9196-15D11208BD46}"/>
    <dgm:cxn modelId="{3821B980-D362-4543-88C6-A381F3F79BEA}" type="presOf" srcId="{35BAC86D-DB3D-4304-8898-187422F83C63}" destId="{ABAB8F77-0BB4-4785-B543-A11396447DC8}" srcOrd="0" destOrd="0" presId="urn:microsoft.com/office/officeart/2005/8/layout/hierarchy4"/>
    <dgm:cxn modelId="{7F901D22-5E4B-436C-B0C2-FD69ACC65068}" type="presOf" srcId="{0462D94F-B29E-4ABB-BE73-C05E878283FA}" destId="{F5EF4C4D-870B-4CF3-B183-8F16FE8CFB11}" srcOrd="0" destOrd="0" presId="urn:microsoft.com/office/officeart/2005/8/layout/hierarchy4"/>
    <dgm:cxn modelId="{E64B51B8-56E2-4C6F-B393-FE4A6EE658EB}" srcId="{0462D94F-B29E-4ABB-BE73-C05E878283FA}" destId="{3B7B36A1-C75E-43ED-8CD5-47F986454D1E}" srcOrd="0" destOrd="0" parTransId="{A10FD7E4-E40C-41EA-A5AA-17403EE18E7B}" sibTransId="{D9C571E4-212D-46FA-9A6A-9DEEDB4FCA16}"/>
    <dgm:cxn modelId="{E343C73A-3A4E-48AA-A5EB-4A4061B05E7F}" srcId="{08E3A065-167C-4199-BFD6-4CF8B871DB3C}" destId="{A2B4D5B1-B804-402F-81D4-843F2151E421}" srcOrd="0" destOrd="0" parTransId="{3ED4DBD7-D2A7-44A2-ADBF-C4B3AE8AA651}" sibTransId="{69E177E3-C6EC-494E-94DD-EE81B43C4357}"/>
    <dgm:cxn modelId="{1ABB0211-B841-456D-B146-B5E0896341DA}" type="presParOf" srcId="{F5EF4C4D-870B-4CF3-B183-8F16FE8CFB11}" destId="{9D7CFD61-078A-4959-9A03-5035E5F3B00C}" srcOrd="0" destOrd="0" presId="urn:microsoft.com/office/officeart/2005/8/layout/hierarchy4"/>
    <dgm:cxn modelId="{13806BEA-4916-4D3A-A086-19953DEFE9AA}" type="presParOf" srcId="{9D7CFD61-078A-4959-9A03-5035E5F3B00C}" destId="{8D107BA5-B60D-4F28-A623-E5E475115132}" srcOrd="0" destOrd="0" presId="urn:microsoft.com/office/officeart/2005/8/layout/hierarchy4"/>
    <dgm:cxn modelId="{7A26B613-6528-4A92-8A1A-58DABEE97FE3}" type="presParOf" srcId="{9D7CFD61-078A-4959-9A03-5035E5F3B00C}" destId="{27734B55-37A0-43C2-A05A-E2332BD9071A}" srcOrd="1" destOrd="0" presId="urn:microsoft.com/office/officeart/2005/8/layout/hierarchy4"/>
    <dgm:cxn modelId="{36FA435B-DB83-4779-972E-C3E2729040B0}" type="presParOf" srcId="{9D7CFD61-078A-4959-9A03-5035E5F3B00C}" destId="{2BBD63E0-6812-4448-9843-F758C16894E9}" srcOrd="2" destOrd="0" presId="urn:microsoft.com/office/officeart/2005/8/layout/hierarchy4"/>
    <dgm:cxn modelId="{CD177DB2-F20D-4C1B-9800-76C198D3385A}" type="presParOf" srcId="{2BBD63E0-6812-4448-9843-F758C16894E9}" destId="{682D709D-F96A-4590-8DEC-A84EF1B21447}" srcOrd="0" destOrd="0" presId="urn:microsoft.com/office/officeart/2005/8/layout/hierarchy4"/>
    <dgm:cxn modelId="{F136FE6E-1CA8-442C-A9BA-1DA5C886F6B1}" type="presParOf" srcId="{682D709D-F96A-4590-8DEC-A84EF1B21447}" destId="{3ADFD02A-931B-4403-9994-BC335CD4D347}" srcOrd="0" destOrd="0" presId="urn:microsoft.com/office/officeart/2005/8/layout/hierarchy4"/>
    <dgm:cxn modelId="{EF1AC289-6BE4-4CF0-AC43-55C2DB56899E}" type="presParOf" srcId="{682D709D-F96A-4590-8DEC-A84EF1B21447}" destId="{A2E08749-7DD7-4A6B-BEAE-2B932EF6345B}" srcOrd="1" destOrd="0" presId="urn:microsoft.com/office/officeart/2005/8/layout/hierarchy4"/>
    <dgm:cxn modelId="{4373E77F-0588-4029-8B45-83719BAEB2A7}" type="presParOf" srcId="{682D709D-F96A-4590-8DEC-A84EF1B21447}" destId="{E97EF409-0283-40D4-A177-5D465F0AD358}" srcOrd="2" destOrd="0" presId="urn:microsoft.com/office/officeart/2005/8/layout/hierarchy4"/>
    <dgm:cxn modelId="{5B4DA3A1-EB66-4F02-8327-4AB4C77351FC}" type="presParOf" srcId="{E97EF409-0283-40D4-A177-5D465F0AD358}" destId="{467E3820-A600-429D-B195-B1BEA2D17F77}" srcOrd="0" destOrd="0" presId="urn:microsoft.com/office/officeart/2005/8/layout/hierarchy4"/>
    <dgm:cxn modelId="{C14B930A-58D5-42CF-92D2-82C505E75B40}" type="presParOf" srcId="{467E3820-A600-429D-B195-B1BEA2D17F77}" destId="{ABAB8F77-0BB4-4785-B543-A11396447DC8}" srcOrd="0" destOrd="0" presId="urn:microsoft.com/office/officeart/2005/8/layout/hierarchy4"/>
    <dgm:cxn modelId="{8E73D11E-7F67-4064-BF0F-B6B17899A476}" type="presParOf" srcId="{467E3820-A600-429D-B195-B1BEA2D17F77}" destId="{B62B98E0-F7EF-4A19-AB92-8D54E58B87A6}" srcOrd="1" destOrd="0" presId="urn:microsoft.com/office/officeart/2005/8/layout/hierarchy4"/>
    <dgm:cxn modelId="{15FB3AE5-858C-4D3E-BD00-E75F7581C713}" type="presParOf" srcId="{2BBD63E0-6812-4448-9843-F758C16894E9}" destId="{47558155-4598-4CF4-ADE8-E9983CDCD5DE}" srcOrd="1" destOrd="0" presId="urn:microsoft.com/office/officeart/2005/8/layout/hierarchy4"/>
    <dgm:cxn modelId="{F8AE2A1B-E8C7-4D24-AD81-DCC7E727E3D8}" type="presParOf" srcId="{2BBD63E0-6812-4448-9843-F758C16894E9}" destId="{C2316800-E6C0-4CF2-AF3A-404BD5901D36}" srcOrd="2" destOrd="0" presId="urn:microsoft.com/office/officeart/2005/8/layout/hierarchy4"/>
    <dgm:cxn modelId="{FCC4977B-EDAE-4DBA-AE95-AE27DBB33B06}" type="presParOf" srcId="{C2316800-E6C0-4CF2-AF3A-404BD5901D36}" destId="{A3A7B1D8-2E7A-44DF-8863-A44B4E1AA5B8}" srcOrd="0" destOrd="0" presId="urn:microsoft.com/office/officeart/2005/8/layout/hierarchy4"/>
    <dgm:cxn modelId="{D5830B62-5B4E-4CA7-87B2-19C0B5977DC0}" type="presParOf" srcId="{C2316800-E6C0-4CF2-AF3A-404BD5901D36}" destId="{9951E04B-B297-4CCB-A329-51E47E1B42B9}" srcOrd="1" destOrd="0" presId="urn:microsoft.com/office/officeart/2005/8/layout/hierarchy4"/>
    <dgm:cxn modelId="{E1852F2D-2339-41A4-BE2E-E4BBB8266D9D}" type="presParOf" srcId="{C2316800-E6C0-4CF2-AF3A-404BD5901D36}" destId="{A4827CE8-2DA2-42E4-9B8F-2F81763980EC}" srcOrd="2" destOrd="0" presId="urn:microsoft.com/office/officeart/2005/8/layout/hierarchy4"/>
    <dgm:cxn modelId="{307E21A8-AD06-46CD-92B7-AF149ABBF2B6}" type="presParOf" srcId="{A4827CE8-2DA2-42E4-9B8F-2F81763980EC}" destId="{EA2DB402-FB7E-407A-9E53-933A8DBE912E}" srcOrd="0" destOrd="0" presId="urn:microsoft.com/office/officeart/2005/8/layout/hierarchy4"/>
    <dgm:cxn modelId="{C62BCE32-9AAE-4EA0-879F-35D0D54227B3}" type="presParOf" srcId="{EA2DB402-FB7E-407A-9E53-933A8DBE912E}" destId="{DE948F8E-EFA3-4DB7-8B32-9AF51474FAC9}" srcOrd="0" destOrd="0" presId="urn:microsoft.com/office/officeart/2005/8/layout/hierarchy4"/>
    <dgm:cxn modelId="{21748BBA-7B4F-424C-B35C-CB1C102790B8}" type="presParOf" srcId="{EA2DB402-FB7E-407A-9E53-933A8DBE912E}" destId="{612C43E5-5972-421F-BD07-5EE4FE149661}" srcOrd="1" destOrd="0" presId="urn:microsoft.com/office/officeart/2005/8/layout/hierarchy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828583-C2C6-41DB-A8DF-AF2B900D72B8}" type="doc">
      <dgm:prSet loTypeId="urn:microsoft.com/office/officeart/2005/8/layout/vList2" loCatId="list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7C3D9F77-49BE-4C05-926F-76B835C181F2}">
      <dgm:prSet/>
      <dgm:spPr/>
      <dgm:t>
        <a:bodyPr/>
        <a:lstStyle/>
        <a:p>
          <a:pPr rtl="0"/>
          <a:r>
            <a:rPr lang="en-US" b="1" dirty="0" smtClean="0"/>
            <a:t>Data ready for supply</a:t>
          </a:r>
          <a:endParaRPr lang="en-US" b="1" dirty="0"/>
        </a:p>
      </dgm:t>
    </dgm:pt>
    <dgm:pt modelId="{851CB795-2F12-424F-868B-6244D2662C28}" type="parTrans" cxnId="{2AA2DF63-7C50-4182-A43A-BA7E5DF3C9E1}">
      <dgm:prSet/>
      <dgm:spPr/>
      <dgm:t>
        <a:bodyPr/>
        <a:lstStyle/>
        <a:p>
          <a:endParaRPr lang="en-US" b="1"/>
        </a:p>
      </dgm:t>
    </dgm:pt>
    <dgm:pt modelId="{C5C827CB-AD5A-46FE-87F8-92AF0DCBAE83}" type="sibTrans" cxnId="{2AA2DF63-7C50-4182-A43A-BA7E5DF3C9E1}">
      <dgm:prSet/>
      <dgm:spPr/>
      <dgm:t>
        <a:bodyPr/>
        <a:lstStyle/>
        <a:p>
          <a:endParaRPr lang="en-US" b="1"/>
        </a:p>
      </dgm:t>
    </dgm:pt>
    <dgm:pt modelId="{23C621B2-F8D9-487C-8BBF-47CA693A362F}">
      <dgm:prSet/>
      <dgm:spPr/>
      <dgm:t>
        <a:bodyPr/>
        <a:lstStyle/>
        <a:p>
          <a:pPr rtl="0"/>
          <a:r>
            <a:rPr lang="en-US" b="1" dirty="0" smtClean="0"/>
            <a:t>Data Indent form O.57(b) is under submission by MoWR</a:t>
          </a:r>
          <a:endParaRPr lang="en-US" b="1" dirty="0"/>
        </a:p>
      </dgm:t>
    </dgm:pt>
    <dgm:pt modelId="{27DC8A6D-4C78-41EA-8E9A-8E302AAAEAA9}" type="parTrans" cxnId="{2E5C7475-710B-412E-B88C-F066E59638DF}">
      <dgm:prSet/>
      <dgm:spPr/>
      <dgm:t>
        <a:bodyPr/>
        <a:lstStyle/>
        <a:p>
          <a:endParaRPr lang="en-US" b="1"/>
        </a:p>
      </dgm:t>
    </dgm:pt>
    <dgm:pt modelId="{E7E49196-14B6-441D-BF00-2147C3C15922}" type="sibTrans" cxnId="{2E5C7475-710B-412E-B88C-F066E59638DF}">
      <dgm:prSet/>
      <dgm:spPr/>
      <dgm:t>
        <a:bodyPr/>
        <a:lstStyle/>
        <a:p>
          <a:endParaRPr lang="en-US" b="1"/>
        </a:p>
      </dgm:t>
    </dgm:pt>
    <dgm:pt modelId="{C6007CF0-80AB-47A6-A421-3C9CDE140F90}" type="pres">
      <dgm:prSet presAssocID="{DA828583-C2C6-41DB-A8DF-AF2B900D72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DAC39A-7428-444A-8212-5D5027B76A70}" type="pres">
      <dgm:prSet presAssocID="{7C3D9F77-49BE-4C05-926F-76B835C181F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CB1F5A-EF88-4F31-966A-37128F6B6E6F}" type="pres">
      <dgm:prSet presAssocID="{C5C827CB-AD5A-46FE-87F8-92AF0DCBAE83}" presName="spacer" presStyleCnt="0"/>
      <dgm:spPr/>
    </dgm:pt>
    <dgm:pt modelId="{B6939D53-2459-47CE-9894-E3CA84043A57}" type="pres">
      <dgm:prSet presAssocID="{23C621B2-F8D9-487C-8BBF-47CA693A362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A2DF63-7C50-4182-A43A-BA7E5DF3C9E1}" srcId="{DA828583-C2C6-41DB-A8DF-AF2B900D72B8}" destId="{7C3D9F77-49BE-4C05-926F-76B835C181F2}" srcOrd="0" destOrd="0" parTransId="{851CB795-2F12-424F-868B-6244D2662C28}" sibTransId="{C5C827CB-AD5A-46FE-87F8-92AF0DCBAE83}"/>
    <dgm:cxn modelId="{2E5C7475-710B-412E-B88C-F066E59638DF}" srcId="{DA828583-C2C6-41DB-A8DF-AF2B900D72B8}" destId="{23C621B2-F8D9-487C-8BBF-47CA693A362F}" srcOrd="1" destOrd="0" parTransId="{27DC8A6D-4C78-41EA-8E9A-8E302AAAEAA9}" sibTransId="{E7E49196-14B6-441D-BF00-2147C3C15922}"/>
    <dgm:cxn modelId="{088B6ACC-F1C9-4195-A3E2-A5A34FF10285}" type="presOf" srcId="{23C621B2-F8D9-487C-8BBF-47CA693A362F}" destId="{B6939D53-2459-47CE-9894-E3CA84043A57}" srcOrd="0" destOrd="0" presId="urn:microsoft.com/office/officeart/2005/8/layout/vList2"/>
    <dgm:cxn modelId="{4479C5E0-A689-40D8-8694-AF81C17A2037}" type="presOf" srcId="{7C3D9F77-49BE-4C05-926F-76B835C181F2}" destId="{AFDAC39A-7428-444A-8212-5D5027B76A70}" srcOrd="0" destOrd="0" presId="urn:microsoft.com/office/officeart/2005/8/layout/vList2"/>
    <dgm:cxn modelId="{7467C4C9-5890-4F0B-94B8-1BB7B0034C23}" type="presOf" srcId="{DA828583-C2C6-41DB-A8DF-AF2B900D72B8}" destId="{C6007CF0-80AB-47A6-A421-3C9CDE140F90}" srcOrd="0" destOrd="0" presId="urn:microsoft.com/office/officeart/2005/8/layout/vList2"/>
    <dgm:cxn modelId="{28D234AA-4B58-416C-90B5-87462B491F63}" type="presParOf" srcId="{C6007CF0-80AB-47A6-A421-3C9CDE140F90}" destId="{AFDAC39A-7428-444A-8212-5D5027B76A70}" srcOrd="0" destOrd="0" presId="urn:microsoft.com/office/officeart/2005/8/layout/vList2"/>
    <dgm:cxn modelId="{54653953-2E60-4F1C-98DA-45A8138880C0}" type="presParOf" srcId="{C6007CF0-80AB-47A6-A421-3C9CDE140F90}" destId="{92CB1F5A-EF88-4F31-966A-37128F6B6E6F}" srcOrd="1" destOrd="0" presId="urn:microsoft.com/office/officeart/2005/8/layout/vList2"/>
    <dgm:cxn modelId="{F86AFCCC-78F0-4F29-A3C8-994FBBEBDA9E}" type="presParOf" srcId="{C6007CF0-80AB-47A6-A421-3C9CDE140F90}" destId="{B6939D53-2459-47CE-9894-E3CA84043A57}" srcOrd="2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B5339E-2107-4DAB-AB44-F40D7C61A678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F9B8ECA-AE9A-43F3-9AD7-F1E207735B5F}">
      <dgm:prSet custT="1"/>
      <dgm:spPr/>
      <dgm:t>
        <a:bodyPr/>
        <a:lstStyle/>
        <a:p>
          <a:pPr rtl="0"/>
          <a:r>
            <a:rPr lang="en-US" sz="2400" b="1" dirty="0" smtClean="0"/>
            <a:t>Bid document is under submission by the board. Processing </a:t>
          </a:r>
          <a:r>
            <a:rPr lang="en-US" sz="2400" b="1" dirty="0" err="1" smtClean="0"/>
            <a:t>centres</a:t>
          </a:r>
          <a:r>
            <a:rPr lang="en-US" sz="2400" b="1" dirty="0" smtClean="0"/>
            <a:t> to be finalized.</a:t>
          </a:r>
          <a:endParaRPr lang="en-US" sz="2400" b="1" dirty="0"/>
        </a:p>
      </dgm:t>
    </dgm:pt>
    <dgm:pt modelId="{6292BF18-2D0D-42D0-B82C-C980D75EF0D6}" type="parTrans" cxnId="{4C6B1FE8-7C18-4A7B-8DD0-0F0033E7C919}">
      <dgm:prSet/>
      <dgm:spPr/>
      <dgm:t>
        <a:bodyPr/>
        <a:lstStyle/>
        <a:p>
          <a:endParaRPr lang="en-US" sz="2400" b="1"/>
        </a:p>
      </dgm:t>
    </dgm:pt>
    <dgm:pt modelId="{6DFA4CC4-AC95-46EF-BDDB-A67C03D5788F}" type="sibTrans" cxnId="{4C6B1FE8-7C18-4A7B-8DD0-0F0033E7C919}">
      <dgm:prSet/>
      <dgm:spPr/>
      <dgm:t>
        <a:bodyPr/>
        <a:lstStyle/>
        <a:p>
          <a:endParaRPr lang="en-US" sz="2400" b="1"/>
        </a:p>
      </dgm:t>
    </dgm:pt>
    <dgm:pt modelId="{399B6D8C-2217-4D81-B627-AF7AB3B4DF9E}">
      <dgm:prSet custT="1"/>
      <dgm:spPr/>
      <dgm:t>
        <a:bodyPr/>
        <a:lstStyle/>
        <a:p>
          <a:pPr rtl="0"/>
          <a:r>
            <a:rPr lang="en-US" sz="2400" b="1" dirty="0" smtClean="0"/>
            <a:t>Board has  recommended proprietary s/w + workflow for adoption in bidding document. Indian HRSI with MSS  from NRSC </a:t>
          </a:r>
          <a:endParaRPr lang="en-US" sz="2400" b="1" dirty="0"/>
        </a:p>
      </dgm:t>
    </dgm:pt>
    <dgm:pt modelId="{C4E11ECC-1D4D-4323-9318-5D87F13B1DBE}" type="parTrans" cxnId="{6D654252-331C-424A-AE78-6ACAB42C9A5E}">
      <dgm:prSet/>
      <dgm:spPr/>
      <dgm:t>
        <a:bodyPr/>
        <a:lstStyle/>
        <a:p>
          <a:endParaRPr lang="en-US" sz="2400" b="1"/>
        </a:p>
      </dgm:t>
    </dgm:pt>
    <dgm:pt modelId="{99E3A3BB-4249-4DA6-9634-A55E7071A5E9}" type="sibTrans" cxnId="{6D654252-331C-424A-AE78-6ACAB42C9A5E}">
      <dgm:prSet/>
      <dgm:spPr/>
      <dgm:t>
        <a:bodyPr/>
        <a:lstStyle/>
        <a:p>
          <a:endParaRPr lang="en-US" sz="2400" b="1"/>
        </a:p>
      </dgm:t>
    </dgm:pt>
    <dgm:pt modelId="{02CD56FC-A456-48F8-A4EE-DE52C3863C97}">
      <dgm:prSet custT="1"/>
      <dgm:spPr/>
      <dgm:t>
        <a:bodyPr/>
        <a:lstStyle/>
        <a:p>
          <a:pPr rtl="0"/>
          <a:r>
            <a:rPr lang="en-US" sz="2400" b="1" dirty="0" smtClean="0"/>
            <a:t>Allotted Area likely to be revised. </a:t>
          </a:r>
          <a:r>
            <a:rPr lang="en-US" sz="2400" b="1" dirty="0" smtClean="0"/>
            <a:t>Gap </a:t>
          </a:r>
          <a:r>
            <a:rPr lang="en-US" sz="2400" b="1" dirty="0" smtClean="0"/>
            <a:t>areas to </a:t>
          </a:r>
          <a:r>
            <a:rPr lang="en-US" sz="2400" b="1" dirty="0" smtClean="0"/>
            <a:t>be allotted to NRSC on their request. </a:t>
          </a:r>
          <a:r>
            <a:rPr lang="en-US" sz="2400" b="1" dirty="0" smtClean="0"/>
            <a:t>Final decision of MoWR is awaited.</a:t>
          </a:r>
          <a:endParaRPr lang="en-US" sz="2400" b="1" dirty="0"/>
        </a:p>
      </dgm:t>
    </dgm:pt>
    <dgm:pt modelId="{6DD9F66F-587F-4E82-AE7B-AE82534C77C9}" type="parTrans" cxnId="{0F97CD8C-9ECB-4F89-B887-21223D9A6643}">
      <dgm:prSet/>
      <dgm:spPr/>
      <dgm:t>
        <a:bodyPr/>
        <a:lstStyle/>
        <a:p>
          <a:endParaRPr lang="en-US" sz="2400" b="1"/>
        </a:p>
      </dgm:t>
    </dgm:pt>
    <dgm:pt modelId="{CF1DF80F-AF57-4912-BD18-2F3158F2A45E}" type="sibTrans" cxnId="{0F97CD8C-9ECB-4F89-B887-21223D9A6643}">
      <dgm:prSet/>
      <dgm:spPr/>
      <dgm:t>
        <a:bodyPr/>
        <a:lstStyle/>
        <a:p>
          <a:endParaRPr lang="en-US" sz="2400" b="1"/>
        </a:p>
      </dgm:t>
    </dgm:pt>
    <dgm:pt modelId="{26D6D23D-8530-47EA-BDF1-ED6086497529}" type="pres">
      <dgm:prSet presAssocID="{64B5339E-2107-4DAB-AB44-F40D7C61A6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D7224A-C476-4483-88B6-2D1AB94C43C0}" type="pres">
      <dgm:prSet presAssocID="{7F9B8ECA-AE9A-43F3-9AD7-F1E207735B5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4BFA1D-49AD-447E-AD77-C5245EA3498B}" type="pres">
      <dgm:prSet presAssocID="{6DFA4CC4-AC95-46EF-BDDB-A67C03D5788F}" presName="spacer" presStyleCnt="0"/>
      <dgm:spPr/>
    </dgm:pt>
    <dgm:pt modelId="{1824C383-01D1-471E-8CA8-B57A2E2A7ECB}" type="pres">
      <dgm:prSet presAssocID="{399B6D8C-2217-4D81-B627-AF7AB3B4DF9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5CD7A2-1B1F-4368-BA31-E8E5B39157E8}" type="pres">
      <dgm:prSet presAssocID="{99E3A3BB-4249-4DA6-9634-A55E7071A5E9}" presName="spacer" presStyleCnt="0"/>
      <dgm:spPr/>
    </dgm:pt>
    <dgm:pt modelId="{40476C84-CCAD-4100-9AA6-50C377FC0B01}" type="pres">
      <dgm:prSet presAssocID="{02CD56FC-A456-48F8-A4EE-DE52C3863C97}" presName="parentText" presStyleLbl="node1" presStyleIdx="2" presStyleCnt="3" custLinFactY="2462" custLinFactNeighborX="263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6B1FE8-7C18-4A7B-8DD0-0F0033E7C919}" srcId="{64B5339E-2107-4DAB-AB44-F40D7C61A678}" destId="{7F9B8ECA-AE9A-43F3-9AD7-F1E207735B5F}" srcOrd="0" destOrd="0" parTransId="{6292BF18-2D0D-42D0-B82C-C980D75EF0D6}" sibTransId="{6DFA4CC4-AC95-46EF-BDDB-A67C03D5788F}"/>
    <dgm:cxn modelId="{68728DBE-0083-482D-8271-A9CF8DED96E1}" type="presOf" srcId="{02CD56FC-A456-48F8-A4EE-DE52C3863C97}" destId="{40476C84-CCAD-4100-9AA6-50C377FC0B01}" srcOrd="0" destOrd="0" presId="urn:microsoft.com/office/officeart/2005/8/layout/vList2"/>
    <dgm:cxn modelId="{B8087391-7078-49B1-9807-AE2D071FF5B6}" type="presOf" srcId="{7F9B8ECA-AE9A-43F3-9AD7-F1E207735B5F}" destId="{43D7224A-C476-4483-88B6-2D1AB94C43C0}" srcOrd="0" destOrd="0" presId="urn:microsoft.com/office/officeart/2005/8/layout/vList2"/>
    <dgm:cxn modelId="{0F97CD8C-9ECB-4F89-B887-21223D9A6643}" srcId="{64B5339E-2107-4DAB-AB44-F40D7C61A678}" destId="{02CD56FC-A456-48F8-A4EE-DE52C3863C97}" srcOrd="2" destOrd="0" parTransId="{6DD9F66F-587F-4E82-AE7B-AE82534C77C9}" sibTransId="{CF1DF80F-AF57-4912-BD18-2F3158F2A45E}"/>
    <dgm:cxn modelId="{6D654252-331C-424A-AE78-6ACAB42C9A5E}" srcId="{64B5339E-2107-4DAB-AB44-F40D7C61A678}" destId="{399B6D8C-2217-4D81-B627-AF7AB3B4DF9E}" srcOrd="1" destOrd="0" parTransId="{C4E11ECC-1D4D-4323-9318-5D87F13B1DBE}" sibTransId="{99E3A3BB-4249-4DA6-9634-A55E7071A5E9}"/>
    <dgm:cxn modelId="{5B153767-D3FC-4042-869B-762849876C33}" type="presOf" srcId="{64B5339E-2107-4DAB-AB44-F40D7C61A678}" destId="{26D6D23D-8530-47EA-BDF1-ED6086497529}" srcOrd="0" destOrd="0" presId="urn:microsoft.com/office/officeart/2005/8/layout/vList2"/>
    <dgm:cxn modelId="{B753C21D-A430-4349-B47C-98EFDC478A1F}" type="presOf" srcId="{399B6D8C-2217-4D81-B627-AF7AB3B4DF9E}" destId="{1824C383-01D1-471E-8CA8-B57A2E2A7ECB}" srcOrd="0" destOrd="0" presId="urn:microsoft.com/office/officeart/2005/8/layout/vList2"/>
    <dgm:cxn modelId="{1D6703FB-2830-4858-8290-B86217EC2852}" type="presParOf" srcId="{26D6D23D-8530-47EA-BDF1-ED6086497529}" destId="{43D7224A-C476-4483-88B6-2D1AB94C43C0}" srcOrd="0" destOrd="0" presId="urn:microsoft.com/office/officeart/2005/8/layout/vList2"/>
    <dgm:cxn modelId="{B0333A18-7A33-479B-B397-192584B11B3B}" type="presParOf" srcId="{26D6D23D-8530-47EA-BDF1-ED6086497529}" destId="{864BFA1D-49AD-447E-AD77-C5245EA3498B}" srcOrd="1" destOrd="0" presId="urn:microsoft.com/office/officeart/2005/8/layout/vList2"/>
    <dgm:cxn modelId="{351FD039-2A28-4F00-905A-5747E9EA87C8}" type="presParOf" srcId="{26D6D23D-8530-47EA-BDF1-ED6086497529}" destId="{1824C383-01D1-471E-8CA8-B57A2E2A7ECB}" srcOrd="2" destOrd="0" presId="urn:microsoft.com/office/officeart/2005/8/layout/vList2"/>
    <dgm:cxn modelId="{3E5AF67A-6037-4A4E-80A2-C0021B7F580F}" type="presParOf" srcId="{26D6D23D-8530-47EA-BDF1-ED6086497529}" destId="{EB5CD7A2-1B1F-4368-BA31-E8E5B39157E8}" srcOrd="3" destOrd="0" presId="urn:microsoft.com/office/officeart/2005/8/layout/vList2"/>
    <dgm:cxn modelId="{AB6DDFBC-0E20-4F22-8AC1-5EC0B9440A8E}" type="presParOf" srcId="{26D6D23D-8530-47EA-BDF1-ED6086497529}" destId="{40476C84-CCAD-4100-9AA6-50C377FC0B01}" srcOrd="4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003DAF-0E3F-4152-977F-8D697A0FFF7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5581F8-B004-4DF8-9F00-3755995C06ED}">
      <dgm:prSet/>
      <dgm:spPr/>
      <dgm:t>
        <a:bodyPr/>
        <a:lstStyle/>
        <a:p>
          <a:pPr rtl="0"/>
          <a:r>
            <a:rPr lang="en-US" b="1" dirty="0" err="1" smtClean="0"/>
            <a:t>IndGeoid</a:t>
          </a:r>
          <a:r>
            <a:rPr lang="en-US" b="1" dirty="0" smtClean="0"/>
            <a:t> of 30cm accuracy developed by G&amp;RB for western and northern part of India with support of </a:t>
          </a:r>
          <a:r>
            <a:rPr lang="en-US" b="1" dirty="0" err="1" smtClean="0"/>
            <a:t>Mr</a:t>
          </a:r>
          <a:r>
            <a:rPr lang="en-US" b="1" dirty="0" smtClean="0"/>
            <a:t> Rene Forsberg of DTU. Officers from G&amp;RB have trained at DTU, Denmark. </a:t>
          </a:r>
          <a:endParaRPr lang="en-US" b="1" dirty="0"/>
        </a:p>
      </dgm:t>
    </dgm:pt>
    <dgm:pt modelId="{648A057E-808F-4F22-B57E-3AF89EC11F00}" type="parTrans" cxnId="{B0C7E064-95D3-418D-AC68-D50CA7FEB8B3}">
      <dgm:prSet/>
      <dgm:spPr/>
      <dgm:t>
        <a:bodyPr/>
        <a:lstStyle/>
        <a:p>
          <a:endParaRPr lang="en-US" b="1"/>
        </a:p>
      </dgm:t>
    </dgm:pt>
    <dgm:pt modelId="{81707E8A-2750-403D-B7FA-9209F2ADE709}" type="sibTrans" cxnId="{B0C7E064-95D3-418D-AC68-D50CA7FEB8B3}">
      <dgm:prSet/>
      <dgm:spPr/>
      <dgm:t>
        <a:bodyPr/>
        <a:lstStyle/>
        <a:p>
          <a:endParaRPr lang="en-US" b="1"/>
        </a:p>
      </dgm:t>
    </dgm:pt>
    <dgm:pt modelId="{1D4AAE8D-4C6D-419C-8DB4-1F779D771ACD}">
      <dgm:prSet/>
      <dgm:spPr/>
      <dgm:t>
        <a:bodyPr/>
        <a:lstStyle/>
        <a:p>
          <a:pPr rtl="0"/>
          <a:r>
            <a:rPr lang="en-US" b="1" dirty="0" smtClean="0"/>
            <a:t>Final tender document for Abs &amp; relative gravimeters received from </a:t>
          </a:r>
          <a:r>
            <a:rPr lang="en-US" b="1" dirty="0" err="1" smtClean="0"/>
            <a:t>MoWR</a:t>
          </a:r>
          <a:r>
            <a:rPr lang="en-US" b="1" dirty="0" smtClean="0"/>
            <a:t> with comments. Modified bid document is under departmental approval.</a:t>
          </a:r>
          <a:endParaRPr lang="en-US" b="1" dirty="0"/>
        </a:p>
      </dgm:t>
    </dgm:pt>
    <dgm:pt modelId="{FD21398B-EF2D-4660-BD83-07520C50921E}" type="parTrans" cxnId="{18999B0C-AC9E-423E-96AF-EF19B4090E0B}">
      <dgm:prSet/>
      <dgm:spPr/>
      <dgm:t>
        <a:bodyPr/>
        <a:lstStyle/>
        <a:p>
          <a:endParaRPr lang="en-US" b="1"/>
        </a:p>
      </dgm:t>
    </dgm:pt>
    <dgm:pt modelId="{AE911EF1-F10A-4E13-848C-96EBB6ACFBAA}" type="sibTrans" cxnId="{18999B0C-AC9E-423E-96AF-EF19B4090E0B}">
      <dgm:prSet/>
      <dgm:spPr/>
      <dgm:t>
        <a:bodyPr/>
        <a:lstStyle/>
        <a:p>
          <a:endParaRPr lang="en-US" b="1"/>
        </a:p>
      </dgm:t>
    </dgm:pt>
    <dgm:pt modelId="{CB2D4B7A-F85D-4260-B8A9-935C998A5F68}">
      <dgm:prSet/>
      <dgm:spPr/>
      <dgm:t>
        <a:bodyPr/>
        <a:lstStyle/>
        <a:p>
          <a:pPr rtl="0"/>
          <a:r>
            <a:rPr lang="en-US" b="1" dirty="0" smtClean="0"/>
            <a:t>WB observation on hiring of consultant from Single source-Justification to be provided by the board, followed by the proposal </a:t>
          </a:r>
          <a:endParaRPr lang="en-US" b="1" dirty="0"/>
        </a:p>
      </dgm:t>
    </dgm:pt>
    <dgm:pt modelId="{C8E4833D-7F2D-4F74-8810-C3AFD47FA152}" type="parTrans" cxnId="{FCE93244-D9E6-4159-BC10-509BFADF5D43}">
      <dgm:prSet/>
      <dgm:spPr/>
      <dgm:t>
        <a:bodyPr/>
        <a:lstStyle/>
        <a:p>
          <a:endParaRPr lang="en-US" b="1"/>
        </a:p>
      </dgm:t>
    </dgm:pt>
    <dgm:pt modelId="{2912CD72-78AA-4FDB-8069-15E295194729}" type="sibTrans" cxnId="{FCE93244-D9E6-4159-BC10-509BFADF5D43}">
      <dgm:prSet/>
      <dgm:spPr/>
      <dgm:t>
        <a:bodyPr/>
        <a:lstStyle/>
        <a:p>
          <a:endParaRPr lang="en-US" b="1"/>
        </a:p>
      </dgm:t>
    </dgm:pt>
    <dgm:pt modelId="{2E56B4B7-9F7F-4121-BB36-7E65887D8D01}">
      <dgm:prSet/>
      <dgm:spPr/>
      <dgm:t>
        <a:bodyPr/>
        <a:lstStyle/>
        <a:p>
          <a:pPr rtl="0"/>
          <a:r>
            <a:rPr lang="en-US" b="1" dirty="0" smtClean="0"/>
            <a:t>Bid for procurement of Survey Instrument is under preparation.</a:t>
          </a:r>
          <a:endParaRPr lang="en-US" b="1" dirty="0"/>
        </a:p>
      </dgm:t>
    </dgm:pt>
    <dgm:pt modelId="{AF47FAD3-572A-47E1-9AC2-CE9D830807BB}" type="parTrans" cxnId="{AA6ED2AF-AA79-423B-9511-976C8DE29B0C}">
      <dgm:prSet/>
      <dgm:spPr/>
      <dgm:t>
        <a:bodyPr/>
        <a:lstStyle/>
        <a:p>
          <a:endParaRPr lang="en-US" b="1"/>
        </a:p>
      </dgm:t>
    </dgm:pt>
    <dgm:pt modelId="{B827A634-FD6A-49C3-9F48-CD977F7261D2}" type="sibTrans" cxnId="{AA6ED2AF-AA79-423B-9511-976C8DE29B0C}">
      <dgm:prSet/>
      <dgm:spPr/>
      <dgm:t>
        <a:bodyPr/>
        <a:lstStyle/>
        <a:p>
          <a:endParaRPr lang="en-US" b="1"/>
        </a:p>
      </dgm:t>
    </dgm:pt>
    <dgm:pt modelId="{A5F84FC0-AA9B-4DB6-8DC3-E9B0A1321D98}">
      <dgm:prSet/>
      <dgm:spPr/>
      <dgm:t>
        <a:bodyPr/>
        <a:lstStyle/>
        <a:p>
          <a:pPr rtl="0"/>
          <a:r>
            <a:rPr lang="en-US" b="1" dirty="0" smtClean="0"/>
            <a:t>Comprehensive PERT proposal on Geoid development </a:t>
          </a:r>
          <a:r>
            <a:rPr lang="en-US" b="1" dirty="0" smtClean="0"/>
            <a:t> under preparation by G&amp;RB. Planning for field in advanced stage. Field induction to be done shortly.</a:t>
          </a:r>
          <a:endParaRPr lang="en-US" b="1" dirty="0"/>
        </a:p>
      </dgm:t>
    </dgm:pt>
    <dgm:pt modelId="{7F289196-7F38-4E37-B8FF-AC9EFA4E1384}" type="parTrans" cxnId="{3A3CAF99-0B43-4828-80A7-945220DDA65C}">
      <dgm:prSet/>
      <dgm:spPr/>
      <dgm:t>
        <a:bodyPr/>
        <a:lstStyle/>
        <a:p>
          <a:endParaRPr lang="en-US" b="1"/>
        </a:p>
      </dgm:t>
    </dgm:pt>
    <dgm:pt modelId="{D8DF217E-8C20-4B38-B5B8-8ED10138B2AC}" type="sibTrans" cxnId="{3A3CAF99-0B43-4828-80A7-945220DDA65C}">
      <dgm:prSet/>
      <dgm:spPr/>
      <dgm:t>
        <a:bodyPr/>
        <a:lstStyle/>
        <a:p>
          <a:endParaRPr lang="en-US" b="1"/>
        </a:p>
      </dgm:t>
    </dgm:pt>
    <dgm:pt modelId="{24FEE89B-819A-4147-A406-67E7562F1B02}" type="pres">
      <dgm:prSet presAssocID="{13003DAF-0E3F-4152-977F-8D697A0FFF7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897AAD-5990-44F4-ABC2-CB6F10710A7C}" type="pres">
      <dgm:prSet presAssocID="{495581F8-B004-4DF8-9F00-3755995C06ED}" presName="parentText" presStyleLbl="node1" presStyleIdx="0" presStyleCnt="5" custScaleY="1907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36EFF7-B161-436C-9828-56D582EC2BC6}" type="pres">
      <dgm:prSet presAssocID="{81707E8A-2750-403D-B7FA-9209F2ADE709}" presName="spacer" presStyleCnt="0"/>
      <dgm:spPr/>
    </dgm:pt>
    <dgm:pt modelId="{F7503C5A-EA2C-4607-865C-3D0B6AF2A0EE}" type="pres">
      <dgm:prSet presAssocID="{1D4AAE8D-4C6D-419C-8DB4-1F779D771AC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4D945F-6C70-4F64-865E-92F29AA56467}" type="pres">
      <dgm:prSet presAssocID="{AE911EF1-F10A-4E13-848C-96EBB6ACFBAA}" presName="spacer" presStyleCnt="0"/>
      <dgm:spPr/>
    </dgm:pt>
    <dgm:pt modelId="{8C82499F-5DE4-4692-AF2B-48E2581F3E88}" type="pres">
      <dgm:prSet presAssocID="{CB2D4B7A-F85D-4260-B8A9-935C998A5F6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0E403-F0E7-4E3A-8AAA-BEAF7F61E265}" type="pres">
      <dgm:prSet presAssocID="{2912CD72-78AA-4FDB-8069-15E295194729}" presName="spacer" presStyleCnt="0"/>
      <dgm:spPr/>
    </dgm:pt>
    <dgm:pt modelId="{104F91A8-C9D6-4AF7-A36C-AE2CF0EEC3BB}" type="pres">
      <dgm:prSet presAssocID="{2E56B4B7-9F7F-4121-BB36-7E65887D8D0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70688C-55DC-4ADB-ABBC-F07CEE468EAD}" type="pres">
      <dgm:prSet presAssocID="{B827A634-FD6A-49C3-9F48-CD977F7261D2}" presName="spacer" presStyleCnt="0"/>
      <dgm:spPr/>
    </dgm:pt>
    <dgm:pt modelId="{176D17F7-A442-4020-BB93-B81264DE6824}" type="pres">
      <dgm:prSet presAssocID="{A5F84FC0-AA9B-4DB6-8DC3-E9B0A1321D9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C7E064-95D3-418D-AC68-D50CA7FEB8B3}" srcId="{13003DAF-0E3F-4152-977F-8D697A0FFF79}" destId="{495581F8-B004-4DF8-9F00-3755995C06ED}" srcOrd="0" destOrd="0" parTransId="{648A057E-808F-4F22-B57E-3AF89EC11F00}" sibTransId="{81707E8A-2750-403D-B7FA-9209F2ADE709}"/>
    <dgm:cxn modelId="{3A3CAF99-0B43-4828-80A7-945220DDA65C}" srcId="{13003DAF-0E3F-4152-977F-8D697A0FFF79}" destId="{A5F84FC0-AA9B-4DB6-8DC3-E9B0A1321D98}" srcOrd="4" destOrd="0" parTransId="{7F289196-7F38-4E37-B8FF-AC9EFA4E1384}" sibTransId="{D8DF217E-8C20-4B38-B5B8-8ED10138B2AC}"/>
    <dgm:cxn modelId="{803131EF-8471-4F4F-94FB-268E31DA5EF7}" type="presOf" srcId="{13003DAF-0E3F-4152-977F-8D697A0FFF79}" destId="{24FEE89B-819A-4147-A406-67E7562F1B02}" srcOrd="0" destOrd="0" presId="urn:microsoft.com/office/officeart/2005/8/layout/vList2"/>
    <dgm:cxn modelId="{92B8E6FD-90AF-47D2-91B3-A328819E2489}" type="presOf" srcId="{CB2D4B7A-F85D-4260-B8A9-935C998A5F68}" destId="{8C82499F-5DE4-4692-AF2B-48E2581F3E88}" srcOrd="0" destOrd="0" presId="urn:microsoft.com/office/officeart/2005/8/layout/vList2"/>
    <dgm:cxn modelId="{FCE93244-D9E6-4159-BC10-509BFADF5D43}" srcId="{13003DAF-0E3F-4152-977F-8D697A0FFF79}" destId="{CB2D4B7A-F85D-4260-B8A9-935C998A5F68}" srcOrd="2" destOrd="0" parTransId="{C8E4833D-7F2D-4F74-8810-C3AFD47FA152}" sibTransId="{2912CD72-78AA-4FDB-8069-15E295194729}"/>
    <dgm:cxn modelId="{EC5CC894-9778-4D70-B5EB-C56937B2B5DC}" type="presOf" srcId="{A5F84FC0-AA9B-4DB6-8DC3-E9B0A1321D98}" destId="{176D17F7-A442-4020-BB93-B81264DE6824}" srcOrd="0" destOrd="0" presId="urn:microsoft.com/office/officeart/2005/8/layout/vList2"/>
    <dgm:cxn modelId="{AA6ED2AF-AA79-423B-9511-976C8DE29B0C}" srcId="{13003DAF-0E3F-4152-977F-8D697A0FFF79}" destId="{2E56B4B7-9F7F-4121-BB36-7E65887D8D01}" srcOrd="3" destOrd="0" parTransId="{AF47FAD3-572A-47E1-9AC2-CE9D830807BB}" sibTransId="{B827A634-FD6A-49C3-9F48-CD977F7261D2}"/>
    <dgm:cxn modelId="{18999B0C-AC9E-423E-96AF-EF19B4090E0B}" srcId="{13003DAF-0E3F-4152-977F-8D697A0FFF79}" destId="{1D4AAE8D-4C6D-419C-8DB4-1F779D771ACD}" srcOrd="1" destOrd="0" parTransId="{FD21398B-EF2D-4660-BD83-07520C50921E}" sibTransId="{AE911EF1-F10A-4E13-848C-96EBB6ACFBAA}"/>
    <dgm:cxn modelId="{6EE26392-A108-4C20-909B-A19F7870B06F}" type="presOf" srcId="{495581F8-B004-4DF8-9F00-3755995C06ED}" destId="{07897AAD-5990-44F4-ABC2-CB6F10710A7C}" srcOrd="0" destOrd="0" presId="urn:microsoft.com/office/officeart/2005/8/layout/vList2"/>
    <dgm:cxn modelId="{F107B946-5554-48A3-A982-78C9219F97CE}" type="presOf" srcId="{1D4AAE8D-4C6D-419C-8DB4-1F779D771ACD}" destId="{F7503C5A-EA2C-4607-865C-3D0B6AF2A0EE}" srcOrd="0" destOrd="0" presId="urn:microsoft.com/office/officeart/2005/8/layout/vList2"/>
    <dgm:cxn modelId="{2997854E-1449-4383-8FB4-4FD97055AE64}" type="presOf" srcId="{2E56B4B7-9F7F-4121-BB36-7E65887D8D01}" destId="{104F91A8-C9D6-4AF7-A36C-AE2CF0EEC3BB}" srcOrd="0" destOrd="0" presId="urn:microsoft.com/office/officeart/2005/8/layout/vList2"/>
    <dgm:cxn modelId="{C8187157-8384-47CF-B587-497E62764F66}" type="presParOf" srcId="{24FEE89B-819A-4147-A406-67E7562F1B02}" destId="{07897AAD-5990-44F4-ABC2-CB6F10710A7C}" srcOrd="0" destOrd="0" presId="urn:microsoft.com/office/officeart/2005/8/layout/vList2"/>
    <dgm:cxn modelId="{BAFD76E6-F53A-4159-A35A-C90EEF5D00E0}" type="presParOf" srcId="{24FEE89B-819A-4147-A406-67E7562F1B02}" destId="{0736EFF7-B161-436C-9828-56D582EC2BC6}" srcOrd="1" destOrd="0" presId="urn:microsoft.com/office/officeart/2005/8/layout/vList2"/>
    <dgm:cxn modelId="{DA4182B4-60E4-4563-ADCD-F2733EB968E9}" type="presParOf" srcId="{24FEE89B-819A-4147-A406-67E7562F1B02}" destId="{F7503C5A-EA2C-4607-865C-3D0B6AF2A0EE}" srcOrd="2" destOrd="0" presId="urn:microsoft.com/office/officeart/2005/8/layout/vList2"/>
    <dgm:cxn modelId="{91967446-9D2F-407C-AC26-949C52AE7745}" type="presParOf" srcId="{24FEE89B-819A-4147-A406-67E7562F1B02}" destId="{E24D945F-6C70-4F64-865E-92F29AA56467}" srcOrd="3" destOrd="0" presId="urn:microsoft.com/office/officeart/2005/8/layout/vList2"/>
    <dgm:cxn modelId="{B6615E60-1DE5-42BD-AD66-5BD3D5E637B5}" type="presParOf" srcId="{24FEE89B-819A-4147-A406-67E7562F1B02}" destId="{8C82499F-5DE4-4692-AF2B-48E2581F3E88}" srcOrd="4" destOrd="0" presId="urn:microsoft.com/office/officeart/2005/8/layout/vList2"/>
    <dgm:cxn modelId="{24C5CBAC-992A-4D58-8EBB-1C661D6A26B1}" type="presParOf" srcId="{24FEE89B-819A-4147-A406-67E7562F1B02}" destId="{7280E403-F0E7-4E3A-8AAA-BEAF7F61E265}" srcOrd="5" destOrd="0" presId="urn:microsoft.com/office/officeart/2005/8/layout/vList2"/>
    <dgm:cxn modelId="{F10BF035-29FE-416A-B585-A50F6558B11A}" type="presParOf" srcId="{24FEE89B-819A-4147-A406-67E7562F1B02}" destId="{104F91A8-C9D6-4AF7-A36C-AE2CF0EEC3BB}" srcOrd="6" destOrd="0" presId="urn:microsoft.com/office/officeart/2005/8/layout/vList2"/>
    <dgm:cxn modelId="{62D642E3-E05E-498E-BC4D-69439BA2882B}" type="presParOf" srcId="{24FEE89B-819A-4147-A406-67E7562F1B02}" destId="{2E70688C-55DC-4ADB-ABBC-F07CEE468EAD}" srcOrd="7" destOrd="0" presId="urn:microsoft.com/office/officeart/2005/8/layout/vList2"/>
    <dgm:cxn modelId="{C36D4319-A601-4E9D-89B5-873A1AF3BEB8}" type="presParOf" srcId="{24FEE89B-819A-4147-A406-67E7562F1B02}" destId="{176D17F7-A442-4020-BB93-B81264DE6824}" srcOrd="8" destOrd="0" presId="urn:microsoft.com/office/officeart/2005/8/layout/vList2"/>
  </dgm:cxnLst>
  <dgm:bg>
    <a:noFill/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C094F2-4B08-46D2-9F68-8E64844BF1EA}" type="doc">
      <dgm:prSet loTypeId="urn:microsoft.com/office/officeart/2005/8/layout/vList2" loCatId="list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231E441D-6EC9-4E87-BF0F-E1B7CE3C29ED}">
      <dgm:prSet custT="1"/>
      <dgm:spPr/>
      <dgm:t>
        <a:bodyPr/>
        <a:lstStyle/>
        <a:p>
          <a:pPr rtl="0"/>
          <a:r>
            <a:rPr lang="en-US" sz="2400" b="1" dirty="0" smtClean="0"/>
            <a:t>Draft bid document submitted by </a:t>
          </a:r>
          <a:r>
            <a:rPr lang="en-US" sz="2400" b="1" dirty="0" err="1" smtClean="0"/>
            <a:t>SoI</a:t>
          </a:r>
          <a:r>
            <a:rPr lang="en-US" sz="2400" b="1" dirty="0" smtClean="0"/>
            <a:t>. Observations received from </a:t>
          </a:r>
          <a:r>
            <a:rPr lang="en-US" sz="2400" b="1" dirty="0" err="1" smtClean="0"/>
            <a:t>MoWR</a:t>
          </a:r>
          <a:r>
            <a:rPr lang="en-US" sz="2400" b="1" dirty="0" smtClean="0"/>
            <a:t>.</a:t>
          </a:r>
          <a:endParaRPr lang="en-US" sz="2400" b="1" dirty="0"/>
        </a:p>
      </dgm:t>
    </dgm:pt>
    <dgm:pt modelId="{9D15EF81-8BC8-4737-9DD8-5B26E54B276B}" type="parTrans" cxnId="{7DFB40EC-C387-4DD4-81B1-F18235F99940}">
      <dgm:prSet/>
      <dgm:spPr/>
      <dgm:t>
        <a:bodyPr/>
        <a:lstStyle/>
        <a:p>
          <a:endParaRPr lang="en-US" sz="2400" b="1"/>
        </a:p>
      </dgm:t>
    </dgm:pt>
    <dgm:pt modelId="{61EBBA30-1A39-42CC-A255-B20A7E1DF982}" type="sibTrans" cxnId="{7DFB40EC-C387-4DD4-81B1-F18235F99940}">
      <dgm:prSet/>
      <dgm:spPr/>
      <dgm:t>
        <a:bodyPr/>
        <a:lstStyle/>
        <a:p>
          <a:endParaRPr lang="en-US" sz="2400" b="1"/>
        </a:p>
      </dgm:t>
    </dgm:pt>
    <dgm:pt modelId="{83FA20D5-3C17-4BA9-9A4F-C017809E7DC9}">
      <dgm:prSet custT="1"/>
      <dgm:spPr/>
      <dgm:t>
        <a:bodyPr/>
        <a:lstStyle/>
        <a:p>
          <a:pPr rtl="0"/>
          <a:r>
            <a:rPr lang="en-US" sz="2400" b="1" dirty="0" smtClean="0"/>
            <a:t>Technical specification further  refined by subcommittee of ITC trained officers.</a:t>
          </a:r>
          <a:endParaRPr lang="en-US" sz="2400" b="1" dirty="0"/>
        </a:p>
      </dgm:t>
    </dgm:pt>
    <dgm:pt modelId="{6CE2D915-900D-4FAB-9E5D-A6FECF0CBFE2}" type="parTrans" cxnId="{3D4295B2-E1C2-41FE-B5AF-18A88AB29FE6}">
      <dgm:prSet/>
      <dgm:spPr/>
      <dgm:t>
        <a:bodyPr/>
        <a:lstStyle/>
        <a:p>
          <a:endParaRPr lang="en-US" sz="2400" b="1"/>
        </a:p>
      </dgm:t>
    </dgm:pt>
    <dgm:pt modelId="{5FB3A019-229D-4839-85AA-66B08116BCD7}" type="sibTrans" cxnId="{3D4295B2-E1C2-41FE-B5AF-18A88AB29FE6}">
      <dgm:prSet/>
      <dgm:spPr/>
      <dgm:t>
        <a:bodyPr/>
        <a:lstStyle/>
        <a:p>
          <a:endParaRPr lang="en-US" sz="2400" b="1"/>
        </a:p>
      </dgm:t>
    </dgm:pt>
    <dgm:pt modelId="{D03B3562-0DB5-4898-A1ED-3EA17B07D8BE}">
      <dgm:prSet custT="1"/>
      <dgm:spPr/>
      <dgm:t>
        <a:bodyPr/>
        <a:lstStyle/>
        <a:p>
          <a:pPr rtl="0"/>
          <a:r>
            <a:rPr lang="en-US" sz="2400" b="1" dirty="0" smtClean="0"/>
            <a:t>Area allocation likely to be revised. MoWR has to replace part of Brahmaputra, Godavari and Mahanadi basins as they are already surveyed by NRSC-to be pursued with MoWR. High resolution photography carried out in Bihar &amp; </a:t>
          </a:r>
          <a:r>
            <a:rPr lang="en-US" sz="2400" b="1" dirty="0" err="1" smtClean="0"/>
            <a:t>Odisha</a:t>
          </a:r>
          <a:r>
            <a:rPr lang="en-US" sz="2400" b="1" dirty="0" smtClean="0"/>
            <a:t> can be used for DEM creation.</a:t>
          </a:r>
          <a:endParaRPr lang="en-US" sz="2400" b="1" dirty="0"/>
        </a:p>
      </dgm:t>
    </dgm:pt>
    <dgm:pt modelId="{73CFD829-223A-4615-8C27-3114B7B185BF}" type="parTrans" cxnId="{7AB33DFB-D67A-49D8-96C6-2F618014AB30}">
      <dgm:prSet/>
      <dgm:spPr/>
      <dgm:t>
        <a:bodyPr/>
        <a:lstStyle/>
        <a:p>
          <a:endParaRPr lang="en-US" sz="2400" b="1"/>
        </a:p>
      </dgm:t>
    </dgm:pt>
    <dgm:pt modelId="{C0767FEB-8E2E-4114-A56C-D22E05CD179C}" type="sibTrans" cxnId="{7AB33DFB-D67A-49D8-96C6-2F618014AB30}">
      <dgm:prSet/>
      <dgm:spPr/>
      <dgm:t>
        <a:bodyPr/>
        <a:lstStyle/>
        <a:p>
          <a:endParaRPr lang="en-US" sz="2400" b="1"/>
        </a:p>
      </dgm:t>
    </dgm:pt>
    <dgm:pt modelId="{BACF8DD9-E980-4286-907F-2ACA81F8B6E8}">
      <dgm:prSet custT="1"/>
      <dgm:spPr/>
      <dgm:t>
        <a:bodyPr/>
        <a:lstStyle/>
        <a:p>
          <a:pPr rtl="0"/>
          <a:r>
            <a:rPr lang="en-US" sz="2400" b="1" dirty="0" smtClean="0"/>
            <a:t>Bid document to be finalized on finalization of  re-allotted area  </a:t>
          </a:r>
          <a:endParaRPr lang="en-US" sz="2400" b="1" dirty="0"/>
        </a:p>
      </dgm:t>
    </dgm:pt>
    <dgm:pt modelId="{10159BFD-99BC-4A72-AF6A-8D20F650DF62}" type="parTrans" cxnId="{183C6D1F-9F2A-49A8-94ED-B4FC22F22684}">
      <dgm:prSet/>
      <dgm:spPr/>
      <dgm:t>
        <a:bodyPr/>
        <a:lstStyle/>
        <a:p>
          <a:endParaRPr lang="en-US" sz="2400" b="1"/>
        </a:p>
      </dgm:t>
    </dgm:pt>
    <dgm:pt modelId="{097FA51C-4C70-4772-8068-D7FBB57D3BEF}" type="sibTrans" cxnId="{183C6D1F-9F2A-49A8-94ED-B4FC22F22684}">
      <dgm:prSet/>
      <dgm:spPr/>
      <dgm:t>
        <a:bodyPr/>
        <a:lstStyle/>
        <a:p>
          <a:endParaRPr lang="en-US" sz="2400" b="1"/>
        </a:p>
      </dgm:t>
    </dgm:pt>
    <dgm:pt modelId="{EDDB029D-6C8C-4DE4-BD90-5265C779DC38}" type="pres">
      <dgm:prSet presAssocID="{8BC094F2-4B08-46D2-9F68-8E64844BF1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BB92A5-14B2-4833-9491-2D06E20C77F1}" type="pres">
      <dgm:prSet presAssocID="{231E441D-6EC9-4E87-BF0F-E1B7CE3C29ED}" presName="parentText" presStyleLbl="node1" presStyleIdx="0" presStyleCnt="4" custLinFactY="-20209" custLinFactNeighborX="9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295822-3B2F-49C9-A3C6-219C25B319F2}" type="pres">
      <dgm:prSet presAssocID="{61EBBA30-1A39-42CC-A255-B20A7E1DF982}" presName="spacer" presStyleCnt="0"/>
      <dgm:spPr/>
    </dgm:pt>
    <dgm:pt modelId="{78510624-4B1C-4E18-9657-1330252D29B6}" type="pres">
      <dgm:prSet presAssocID="{83FA20D5-3C17-4BA9-9A4F-C017809E7DC9}" presName="parentText" presStyleLbl="node1" presStyleIdx="1" presStyleCnt="4" custScaleY="54539" custLinFactY="-2698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3D1FB-D743-4F3B-BF2E-287A1764FDB8}" type="pres">
      <dgm:prSet presAssocID="{5FB3A019-229D-4839-85AA-66B08116BCD7}" presName="spacer" presStyleCnt="0"/>
      <dgm:spPr/>
    </dgm:pt>
    <dgm:pt modelId="{9A596920-FA9D-4D1D-94B6-67470641AFEE}" type="pres">
      <dgm:prSet presAssocID="{D03B3562-0DB5-4898-A1ED-3EA17B07D8BE}" presName="parentText" presStyleLbl="node1" presStyleIdx="2" presStyleCnt="4" custScaleY="143004" custLinFactY="-2700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C7A90A-5FEE-4DCC-A184-EBC6F032EE8E}" type="pres">
      <dgm:prSet presAssocID="{C0767FEB-8E2E-4114-A56C-D22E05CD179C}" presName="spacer" presStyleCnt="0"/>
      <dgm:spPr/>
    </dgm:pt>
    <dgm:pt modelId="{8FF55529-9A8C-4F6A-8FC3-A42B46065639}" type="pres">
      <dgm:prSet presAssocID="{BACF8DD9-E980-4286-907F-2ACA81F8B6E8}" presName="parentText" presStyleLbl="node1" presStyleIdx="3" presStyleCnt="4" custScaleY="5413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684775-9D48-4FEC-B971-1C40806DA869}" type="presOf" srcId="{231E441D-6EC9-4E87-BF0F-E1B7CE3C29ED}" destId="{0ABB92A5-14B2-4833-9491-2D06E20C77F1}" srcOrd="0" destOrd="0" presId="urn:microsoft.com/office/officeart/2005/8/layout/vList2"/>
    <dgm:cxn modelId="{7AB33DFB-D67A-49D8-96C6-2F618014AB30}" srcId="{8BC094F2-4B08-46D2-9F68-8E64844BF1EA}" destId="{D03B3562-0DB5-4898-A1ED-3EA17B07D8BE}" srcOrd="2" destOrd="0" parTransId="{73CFD829-223A-4615-8C27-3114B7B185BF}" sibTransId="{C0767FEB-8E2E-4114-A56C-D22E05CD179C}"/>
    <dgm:cxn modelId="{183C6D1F-9F2A-49A8-94ED-B4FC22F22684}" srcId="{8BC094F2-4B08-46D2-9F68-8E64844BF1EA}" destId="{BACF8DD9-E980-4286-907F-2ACA81F8B6E8}" srcOrd="3" destOrd="0" parTransId="{10159BFD-99BC-4A72-AF6A-8D20F650DF62}" sibTransId="{097FA51C-4C70-4772-8068-D7FBB57D3BEF}"/>
    <dgm:cxn modelId="{EC0746C3-EF4A-476C-ADF1-F5577FB2C551}" type="presOf" srcId="{D03B3562-0DB5-4898-A1ED-3EA17B07D8BE}" destId="{9A596920-FA9D-4D1D-94B6-67470641AFEE}" srcOrd="0" destOrd="0" presId="urn:microsoft.com/office/officeart/2005/8/layout/vList2"/>
    <dgm:cxn modelId="{99E8F2C3-0713-4B28-A018-37290542AAFC}" type="presOf" srcId="{BACF8DD9-E980-4286-907F-2ACA81F8B6E8}" destId="{8FF55529-9A8C-4F6A-8FC3-A42B46065639}" srcOrd="0" destOrd="0" presId="urn:microsoft.com/office/officeart/2005/8/layout/vList2"/>
    <dgm:cxn modelId="{AC90122C-7847-4290-BE3B-1F9A0A1866EF}" type="presOf" srcId="{83FA20D5-3C17-4BA9-9A4F-C017809E7DC9}" destId="{78510624-4B1C-4E18-9657-1330252D29B6}" srcOrd="0" destOrd="0" presId="urn:microsoft.com/office/officeart/2005/8/layout/vList2"/>
    <dgm:cxn modelId="{7DFB40EC-C387-4DD4-81B1-F18235F99940}" srcId="{8BC094F2-4B08-46D2-9F68-8E64844BF1EA}" destId="{231E441D-6EC9-4E87-BF0F-E1B7CE3C29ED}" srcOrd="0" destOrd="0" parTransId="{9D15EF81-8BC8-4737-9DD8-5B26E54B276B}" sibTransId="{61EBBA30-1A39-42CC-A255-B20A7E1DF982}"/>
    <dgm:cxn modelId="{3D4295B2-E1C2-41FE-B5AF-18A88AB29FE6}" srcId="{8BC094F2-4B08-46D2-9F68-8E64844BF1EA}" destId="{83FA20D5-3C17-4BA9-9A4F-C017809E7DC9}" srcOrd="1" destOrd="0" parTransId="{6CE2D915-900D-4FAB-9E5D-A6FECF0CBFE2}" sibTransId="{5FB3A019-229D-4839-85AA-66B08116BCD7}"/>
    <dgm:cxn modelId="{B8521C59-6317-4957-B40F-8E36B4A42108}" type="presOf" srcId="{8BC094F2-4B08-46D2-9F68-8E64844BF1EA}" destId="{EDDB029D-6C8C-4DE4-BD90-5265C779DC38}" srcOrd="0" destOrd="0" presId="urn:microsoft.com/office/officeart/2005/8/layout/vList2"/>
    <dgm:cxn modelId="{FD01DC74-61D5-4C96-A511-D76FD61F7AC1}" type="presParOf" srcId="{EDDB029D-6C8C-4DE4-BD90-5265C779DC38}" destId="{0ABB92A5-14B2-4833-9491-2D06E20C77F1}" srcOrd="0" destOrd="0" presId="urn:microsoft.com/office/officeart/2005/8/layout/vList2"/>
    <dgm:cxn modelId="{5714D0EF-59BE-43C5-B33D-668382289CCF}" type="presParOf" srcId="{EDDB029D-6C8C-4DE4-BD90-5265C779DC38}" destId="{E1295822-3B2F-49C9-A3C6-219C25B319F2}" srcOrd="1" destOrd="0" presId="urn:microsoft.com/office/officeart/2005/8/layout/vList2"/>
    <dgm:cxn modelId="{3A6798E3-26C7-4EBD-9887-DA2FC684245B}" type="presParOf" srcId="{EDDB029D-6C8C-4DE4-BD90-5265C779DC38}" destId="{78510624-4B1C-4E18-9657-1330252D29B6}" srcOrd="2" destOrd="0" presId="urn:microsoft.com/office/officeart/2005/8/layout/vList2"/>
    <dgm:cxn modelId="{48574DC7-5F43-4A6F-B8D1-656388BA8FDC}" type="presParOf" srcId="{EDDB029D-6C8C-4DE4-BD90-5265C779DC38}" destId="{1813D1FB-D743-4F3B-BF2E-287A1764FDB8}" srcOrd="3" destOrd="0" presId="urn:microsoft.com/office/officeart/2005/8/layout/vList2"/>
    <dgm:cxn modelId="{D2F59AE7-BFDE-4B24-A5BD-451AB53E0819}" type="presParOf" srcId="{EDDB029D-6C8C-4DE4-BD90-5265C779DC38}" destId="{9A596920-FA9D-4D1D-94B6-67470641AFEE}" srcOrd="4" destOrd="0" presId="urn:microsoft.com/office/officeart/2005/8/layout/vList2"/>
    <dgm:cxn modelId="{094F3EAB-1FD1-4ECD-9663-14FEDE98F032}" type="presParOf" srcId="{EDDB029D-6C8C-4DE4-BD90-5265C779DC38}" destId="{9CC7A90A-5FEE-4DCC-A184-EBC6F032EE8E}" srcOrd="5" destOrd="0" presId="urn:microsoft.com/office/officeart/2005/8/layout/vList2"/>
    <dgm:cxn modelId="{2B6EEE75-6174-4323-8ECD-A96EC4BC7C66}" type="presParOf" srcId="{EDDB029D-6C8C-4DE4-BD90-5265C779DC38}" destId="{8FF55529-9A8C-4F6A-8FC3-A42B46065639}" srcOrd="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107BA5-B60D-4F28-A623-E5E475115132}">
      <dsp:nvSpPr>
        <dsp:cNvPr id="0" name=""/>
        <dsp:cNvSpPr/>
      </dsp:nvSpPr>
      <dsp:spPr>
        <a:xfrm>
          <a:off x="3375" y="335"/>
          <a:ext cx="9137249" cy="11146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smtClean="0"/>
            <a:t>10m  DTM of entire country</a:t>
          </a:r>
          <a:endParaRPr lang="en-US" sz="4800" b="1" kern="1200" dirty="0"/>
        </a:p>
      </dsp:txBody>
      <dsp:txXfrm>
        <a:off x="3375" y="335"/>
        <a:ext cx="9137249" cy="1114688"/>
      </dsp:txXfrm>
    </dsp:sp>
    <dsp:sp modelId="{3ADFD02A-931B-4403-9994-BC335CD4D347}">
      <dsp:nvSpPr>
        <dsp:cNvPr id="0" name=""/>
        <dsp:cNvSpPr/>
      </dsp:nvSpPr>
      <dsp:spPr>
        <a:xfrm>
          <a:off x="12294" y="1458567"/>
          <a:ext cx="4375917" cy="24165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3-5m DTM + updated </a:t>
          </a:r>
          <a:r>
            <a:rPr lang="en-US" sz="2400" b="1" kern="1200" dirty="0" err="1" smtClean="0"/>
            <a:t>gdb</a:t>
          </a:r>
          <a:r>
            <a:rPr lang="en-US" sz="2400" b="1" kern="1200" dirty="0" smtClean="0"/>
            <a:t> of 1:25k scale survey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</a:t>
          </a:r>
          <a:r>
            <a:rPr lang="en-US" sz="1600" b="1" kern="1200" baseline="30000" dirty="0" smtClean="0"/>
            <a:t>ST</a:t>
          </a:r>
          <a:r>
            <a:rPr lang="en-US" sz="1600" b="1" kern="1200" dirty="0" smtClean="0"/>
            <a:t>  YEAR –P1 AREA, 2</a:t>
          </a:r>
          <a:r>
            <a:rPr lang="en-US" sz="1600" b="1" kern="1200" baseline="30000" dirty="0" smtClean="0"/>
            <a:t>ND</a:t>
          </a:r>
          <a:r>
            <a:rPr lang="en-US" sz="1600" b="1" kern="1200" dirty="0" smtClean="0"/>
            <a:t> YEAR- P2 AREA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3</a:t>
          </a:r>
          <a:r>
            <a:rPr lang="en-US" sz="1600" b="1" kern="1200" baseline="30000" dirty="0" smtClean="0"/>
            <a:t>RD</a:t>
          </a:r>
          <a:r>
            <a:rPr lang="en-US" sz="1600" b="1" kern="1200" dirty="0" smtClean="0"/>
            <a:t> YEAR –P3 AREA(Approx .5LAKH SQ KM)</a:t>
          </a:r>
          <a:endParaRPr lang="en-US" sz="1600" b="1" kern="1200" dirty="0"/>
        </a:p>
      </dsp:txBody>
      <dsp:txXfrm>
        <a:off x="12294" y="1458567"/>
        <a:ext cx="4375917" cy="2416529"/>
      </dsp:txXfrm>
    </dsp:sp>
    <dsp:sp modelId="{ABAB8F77-0BB4-4785-B543-A11396447DC8}">
      <dsp:nvSpPr>
        <dsp:cNvPr id="0" name=""/>
        <dsp:cNvSpPr/>
      </dsp:nvSpPr>
      <dsp:spPr>
        <a:xfrm>
          <a:off x="12294" y="4218639"/>
          <a:ext cx="4375917" cy="7641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GEOID for execution in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 P-1 AREA</a:t>
          </a:r>
          <a:endParaRPr lang="en-US" sz="2400" b="1" kern="1200" dirty="0"/>
        </a:p>
      </dsp:txBody>
      <dsp:txXfrm>
        <a:off x="12294" y="4218639"/>
        <a:ext cx="4375917" cy="764187"/>
      </dsp:txXfrm>
    </dsp:sp>
    <dsp:sp modelId="{A3A7B1D8-2E7A-44DF-8863-A44B4E1AA5B8}">
      <dsp:nvSpPr>
        <dsp:cNvPr id="0" name=""/>
        <dsp:cNvSpPr/>
      </dsp:nvSpPr>
      <dsp:spPr>
        <a:xfrm>
          <a:off x="4755788" y="1458567"/>
          <a:ext cx="4375917" cy="23898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0.5M RMSE DTM BY LIDAR SURVEY OF P-1 AREA (Approx. 55,000sq km) IN 3YEARS</a:t>
          </a:r>
          <a:endParaRPr lang="en-US" sz="3100" b="1" kern="1200" dirty="0"/>
        </a:p>
      </dsp:txBody>
      <dsp:txXfrm>
        <a:off x="4755788" y="1458567"/>
        <a:ext cx="4375917" cy="2389816"/>
      </dsp:txXfrm>
    </dsp:sp>
    <dsp:sp modelId="{DE948F8E-EFA3-4DB7-8B32-9AF51474FAC9}">
      <dsp:nvSpPr>
        <dsp:cNvPr id="0" name=""/>
        <dsp:cNvSpPr/>
      </dsp:nvSpPr>
      <dsp:spPr>
        <a:xfrm>
          <a:off x="4755788" y="4191927"/>
          <a:ext cx="4375917" cy="749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CORS AT VARANASI</a:t>
          </a:r>
        </a:p>
      </dsp:txBody>
      <dsp:txXfrm>
        <a:off x="4755788" y="4191927"/>
        <a:ext cx="4375917" cy="7498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DAC39A-7428-444A-8212-5D5027B76A70}">
      <dsp:nvSpPr>
        <dsp:cNvPr id="0" name=""/>
        <dsp:cNvSpPr/>
      </dsp:nvSpPr>
      <dsp:spPr>
        <a:xfrm>
          <a:off x="0" y="163558"/>
          <a:ext cx="8229600" cy="202598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b="1" kern="1200" dirty="0" smtClean="0"/>
            <a:t>Data </a:t>
          </a:r>
          <a:r>
            <a:rPr lang="en-US" sz="5100" b="1" kern="1200" dirty="0" smtClean="0"/>
            <a:t>ready for supply</a:t>
          </a:r>
          <a:endParaRPr lang="en-US" sz="5100" b="1" kern="1200" dirty="0"/>
        </a:p>
      </dsp:txBody>
      <dsp:txXfrm>
        <a:off x="0" y="163558"/>
        <a:ext cx="8229600" cy="2025982"/>
      </dsp:txXfrm>
    </dsp:sp>
    <dsp:sp modelId="{B6939D53-2459-47CE-9894-E3CA84043A57}">
      <dsp:nvSpPr>
        <dsp:cNvPr id="0" name=""/>
        <dsp:cNvSpPr/>
      </dsp:nvSpPr>
      <dsp:spPr>
        <a:xfrm>
          <a:off x="0" y="2336421"/>
          <a:ext cx="8229600" cy="202598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b="1" kern="1200" dirty="0" smtClean="0"/>
            <a:t>Data Indent form O.57(b) is </a:t>
          </a:r>
          <a:r>
            <a:rPr lang="en-US" sz="5100" b="1" kern="1200" dirty="0" smtClean="0"/>
            <a:t>under submission by </a:t>
          </a:r>
          <a:r>
            <a:rPr lang="en-US" sz="5100" b="1" kern="1200" dirty="0" smtClean="0"/>
            <a:t>MoWR</a:t>
          </a:r>
          <a:endParaRPr lang="en-US" sz="5100" b="1" kern="1200" dirty="0"/>
        </a:p>
      </dsp:txBody>
      <dsp:txXfrm>
        <a:off x="0" y="2336421"/>
        <a:ext cx="8229600" cy="202598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D7224A-C476-4483-88B6-2D1AB94C43C0}">
      <dsp:nvSpPr>
        <dsp:cNvPr id="0" name=""/>
        <dsp:cNvSpPr/>
      </dsp:nvSpPr>
      <dsp:spPr>
        <a:xfrm>
          <a:off x="0" y="425999"/>
          <a:ext cx="8686800" cy="1216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Bid document is under submission by the board. Processing </a:t>
          </a:r>
          <a:r>
            <a:rPr lang="en-US" sz="2400" b="1" kern="1200" dirty="0" err="1" smtClean="0"/>
            <a:t>centres</a:t>
          </a:r>
          <a:r>
            <a:rPr lang="en-US" sz="2400" b="1" kern="1200" dirty="0" smtClean="0"/>
            <a:t> to be finalized.</a:t>
          </a:r>
          <a:endParaRPr lang="en-US" sz="2400" b="1" kern="1200" dirty="0"/>
        </a:p>
      </dsp:txBody>
      <dsp:txXfrm>
        <a:off x="0" y="425999"/>
        <a:ext cx="8686800" cy="1216800"/>
      </dsp:txXfrm>
    </dsp:sp>
    <dsp:sp modelId="{1824C383-01D1-471E-8CA8-B57A2E2A7ECB}">
      <dsp:nvSpPr>
        <dsp:cNvPr id="0" name=""/>
        <dsp:cNvSpPr/>
      </dsp:nvSpPr>
      <dsp:spPr>
        <a:xfrm>
          <a:off x="0" y="1830000"/>
          <a:ext cx="8686800" cy="1216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Board has  recommended proprietary s/w + workflow for adoption in bidding document. Indian HRSI with MSS  from NRSC </a:t>
          </a:r>
          <a:endParaRPr lang="en-US" sz="2400" b="1" kern="1200" dirty="0"/>
        </a:p>
      </dsp:txBody>
      <dsp:txXfrm>
        <a:off x="0" y="1830000"/>
        <a:ext cx="8686800" cy="1216800"/>
      </dsp:txXfrm>
    </dsp:sp>
    <dsp:sp modelId="{40476C84-CCAD-4100-9AA6-50C377FC0B01}">
      <dsp:nvSpPr>
        <dsp:cNvPr id="0" name=""/>
        <dsp:cNvSpPr/>
      </dsp:nvSpPr>
      <dsp:spPr>
        <a:xfrm>
          <a:off x="0" y="3451157"/>
          <a:ext cx="8686800" cy="1216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Allotted Area likely to be revised. Gave SOI consent to allot gap areas to NRSC. Final decision of MoWR is awaited.</a:t>
          </a:r>
          <a:endParaRPr lang="en-US" sz="2400" b="1" kern="1200" dirty="0"/>
        </a:p>
      </dsp:txBody>
      <dsp:txXfrm>
        <a:off x="0" y="3451157"/>
        <a:ext cx="8686800" cy="12168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897AAD-5990-44F4-ABC2-CB6F10710A7C}">
      <dsp:nvSpPr>
        <dsp:cNvPr id="0" name=""/>
        <dsp:cNvSpPr/>
      </dsp:nvSpPr>
      <dsp:spPr>
        <a:xfrm>
          <a:off x="0" y="228602"/>
          <a:ext cx="8686800" cy="129011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err="1" smtClean="0"/>
            <a:t>IndGeoid</a:t>
          </a:r>
          <a:r>
            <a:rPr lang="en-US" sz="1700" b="1" kern="1200" dirty="0" smtClean="0"/>
            <a:t> of 30cm accuracy developed by G&amp;RB for western and northern part of India with support of </a:t>
          </a:r>
          <a:r>
            <a:rPr lang="en-US" sz="1700" b="1" kern="1200" dirty="0" err="1" smtClean="0"/>
            <a:t>Mr</a:t>
          </a:r>
          <a:r>
            <a:rPr lang="en-US" sz="1700" b="1" kern="1200" dirty="0" smtClean="0"/>
            <a:t> Rene Forsberg of DTU. Officers from G&amp;RB have trained at DTU, Denmark. </a:t>
          </a:r>
          <a:endParaRPr lang="en-US" sz="1700" b="1" kern="1200" dirty="0"/>
        </a:p>
      </dsp:txBody>
      <dsp:txXfrm>
        <a:off x="0" y="228602"/>
        <a:ext cx="8686800" cy="1290114"/>
      </dsp:txXfrm>
    </dsp:sp>
    <dsp:sp modelId="{F7503C5A-EA2C-4607-865C-3D0B6AF2A0EE}">
      <dsp:nvSpPr>
        <dsp:cNvPr id="0" name=""/>
        <dsp:cNvSpPr/>
      </dsp:nvSpPr>
      <dsp:spPr>
        <a:xfrm>
          <a:off x="0" y="1567676"/>
          <a:ext cx="8686800" cy="6762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Final tender document for Abs &amp; relative </a:t>
          </a:r>
          <a:r>
            <a:rPr lang="en-US" sz="1700" b="1" kern="1200" dirty="0" smtClean="0"/>
            <a:t>gravimeters received from </a:t>
          </a:r>
          <a:r>
            <a:rPr lang="en-US" sz="1700" b="1" kern="1200" dirty="0" err="1" smtClean="0"/>
            <a:t>MoWR</a:t>
          </a:r>
          <a:r>
            <a:rPr lang="en-US" sz="1700" b="1" kern="1200" dirty="0" smtClean="0"/>
            <a:t> with comments. Modified bid document </a:t>
          </a:r>
          <a:r>
            <a:rPr lang="en-US" sz="1700" b="1" kern="1200" dirty="0" smtClean="0"/>
            <a:t>is under departmental approval.</a:t>
          </a:r>
          <a:endParaRPr lang="en-US" sz="1700" b="1" kern="1200" dirty="0"/>
        </a:p>
      </dsp:txBody>
      <dsp:txXfrm>
        <a:off x="0" y="1567676"/>
        <a:ext cx="8686800" cy="676260"/>
      </dsp:txXfrm>
    </dsp:sp>
    <dsp:sp modelId="{8C82499F-5DE4-4692-AF2B-48E2581F3E88}">
      <dsp:nvSpPr>
        <dsp:cNvPr id="0" name=""/>
        <dsp:cNvSpPr/>
      </dsp:nvSpPr>
      <dsp:spPr>
        <a:xfrm>
          <a:off x="0" y="2292896"/>
          <a:ext cx="8686800" cy="6762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WB observation on hiring of consultant from Single source-Justification to be provided by the board, followed by the proposal </a:t>
          </a:r>
          <a:endParaRPr lang="en-US" sz="1700" b="1" kern="1200" dirty="0"/>
        </a:p>
      </dsp:txBody>
      <dsp:txXfrm>
        <a:off x="0" y="2292896"/>
        <a:ext cx="8686800" cy="676260"/>
      </dsp:txXfrm>
    </dsp:sp>
    <dsp:sp modelId="{104F91A8-C9D6-4AF7-A36C-AE2CF0EEC3BB}">
      <dsp:nvSpPr>
        <dsp:cNvPr id="0" name=""/>
        <dsp:cNvSpPr/>
      </dsp:nvSpPr>
      <dsp:spPr>
        <a:xfrm>
          <a:off x="0" y="3018116"/>
          <a:ext cx="8686800" cy="6762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Bid for procurement of Survey Instrument is under preparation.</a:t>
          </a:r>
          <a:endParaRPr lang="en-US" sz="1700" b="1" kern="1200" dirty="0"/>
        </a:p>
      </dsp:txBody>
      <dsp:txXfrm>
        <a:off x="0" y="3018116"/>
        <a:ext cx="8686800" cy="676260"/>
      </dsp:txXfrm>
    </dsp:sp>
    <dsp:sp modelId="{176D17F7-A442-4020-BB93-B81264DE6824}">
      <dsp:nvSpPr>
        <dsp:cNvPr id="0" name=""/>
        <dsp:cNvSpPr/>
      </dsp:nvSpPr>
      <dsp:spPr>
        <a:xfrm>
          <a:off x="0" y="3743336"/>
          <a:ext cx="8686800" cy="6762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Comprehensive PERT proposal on Geoid development to be submitted by G&amp;RB</a:t>
          </a:r>
          <a:endParaRPr lang="en-US" sz="1700" b="1" kern="1200" dirty="0"/>
        </a:p>
      </dsp:txBody>
      <dsp:txXfrm>
        <a:off x="0" y="3743336"/>
        <a:ext cx="8686800" cy="6762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BB92A5-14B2-4833-9491-2D06E20C77F1}">
      <dsp:nvSpPr>
        <dsp:cNvPr id="0" name=""/>
        <dsp:cNvSpPr/>
      </dsp:nvSpPr>
      <dsp:spPr>
        <a:xfrm>
          <a:off x="0" y="0"/>
          <a:ext cx="8229600" cy="1347576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Draft bid document submitted by </a:t>
          </a:r>
          <a:r>
            <a:rPr lang="en-US" sz="2400" b="1" kern="1200" dirty="0" err="1" smtClean="0"/>
            <a:t>SoI</a:t>
          </a:r>
          <a:r>
            <a:rPr lang="en-US" sz="2400" b="1" kern="1200" dirty="0" smtClean="0"/>
            <a:t>. Observations received from </a:t>
          </a:r>
          <a:r>
            <a:rPr lang="en-US" sz="2400" b="1" kern="1200" dirty="0" err="1" smtClean="0"/>
            <a:t>MoWR</a:t>
          </a:r>
          <a:r>
            <a:rPr lang="en-US" sz="2400" b="1" kern="1200" dirty="0" smtClean="0"/>
            <a:t>.</a:t>
          </a:r>
          <a:endParaRPr lang="en-US" sz="2400" b="1" kern="1200" dirty="0"/>
        </a:p>
      </dsp:txBody>
      <dsp:txXfrm>
        <a:off x="0" y="0"/>
        <a:ext cx="8229600" cy="1347576"/>
      </dsp:txXfrm>
    </dsp:sp>
    <dsp:sp modelId="{78510624-4B1C-4E18-9657-1330252D29B6}">
      <dsp:nvSpPr>
        <dsp:cNvPr id="0" name=""/>
        <dsp:cNvSpPr/>
      </dsp:nvSpPr>
      <dsp:spPr>
        <a:xfrm>
          <a:off x="0" y="985827"/>
          <a:ext cx="8229600" cy="734954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3333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-13333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3333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Technical specification </a:t>
          </a:r>
          <a:r>
            <a:rPr lang="en-US" sz="2400" b="1" kern="1200" dirty="0" smtClean="0"/>
            <a:t>further  refined by </a:t>
          </a:r>
          <a:r>
            <a:rPr lang="en-US" sz="2400" b="1" kern="1200" dirty="0" smtClean="0"/>
            <a:t>subcommittee of ITC trained </a:t>
          </a:r>
          <a:r>
            <a:rPr lang="en-US" sz="2400" b="1" kern="1200" dirty="0" smtClean="0"/>
            <a:t>officers.</a:t>
          </a:r>
          <a:endParaRPr lang="en-US" sz="2400" b="1" kern="1200" dirty="0"/>
        </a:p>
      </dsp:txBody>
      <dsp:txXfrm>
        <a:off x="0" y="985827"/>
        <a:ext cx="8229600" cy="734954"/>
      </dsp:txXfrm>
    </dsp:sp>
    <dsp:sp modelId="{9A596920-FA9D-4D1D-94B6-67470641AFEE}">
      <dsp:nvSpPr>
        <dsp:cNvPr id="0" name=""/>
        <dsp:cNvSpPr/>
      </dsp:nvSpPr>
      <dsp:spPr>
        <a:xfrm>
          <a:off x="0" y="1724376"/>
          <a:ext cx="8229600" cy="1927088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6667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-26667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6667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Area allocation likely to be revised. MoWR has to replace part of Brahmaputra, Godavari and Mahanadi basins as they are already surveyed by NRSC-to be pursued with MoWR. High resolution photography carried out in Bihar &amp; </a:t>
          </a:r>
          <a:r>
            <a:rPr lang="en-US" sz="2400" b="1" kern="1200" dirty="0" err="1" smtClean="0"/>
            <a:t>Odisha</a:t>
          </a:r>
          <a:r>
            <a:rPr lang="en-US" sz="2400" b="1" kern="1200" dirty="0" smtClean="0"/>
            <a:t> can be used for DEM creation.</a:t>
          </a:r>
          <a:endParaRPr lang="en-US" sz="2400" b="1" kern="1200" dirty="0"/>
        </a:p>
      </dsp:txBody>
      <dsp:txXfrm>
        <a:off x="0" y="1724376"/>
        <a:ext cx="8229600" cy="1927088"/>
      </dsp:txXfrm>
    </dsp:sp>
    <dsp:sp modelId="{8FF55529-9A8C-4F6A-8FC3-A42B46065639}">
      <dsp:nvSpPr>
        <dsp:cNvPr id="0" name=""/>
        <dsp:cNvSpPr/>
      </dsp:nvSpPr>
      <dsp:spPr>
        <a:xfrm>
          <a:off x="0" y="4023198"/>
          <a:ext cx="8229600" cy="729497"/>
        </a:xfrm>
        <a:prstGeom prst="round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Bid document to be finalized on finalization of  re-allotted area  </a:t>
          </a:r>
          <a:endParaRPr lang="en-US" sz="2400" b="1" kern="1200" dirty="0"/>
        </a:p>
      </dsp:txBody>
      <dsp:txXfrm>
        <a:off x="0" y="4023198"/>
        <a:ext cx="8229600" cy="7294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E1DB1-52DC-4FBA-9076-2B78D9C1DA5E}" type="datetimeFigureOut">
              <a:rPr lang="en-IN" smtClean="0"/>
              <a:pPr/>
              <a:t>24-08-2017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692F5-62D2-4E22-A3E7-A8F3D3B8998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5353E-8BA1-46BD-8D8D-DF62DCFAD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074D0-7482-44DA-A3E9-BD8A07A09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074D0-7482-44DA-A3E9-BD8A07A0995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074D0-7482-44DA-A3E9-BD8A07A099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A7AF-DD92-4078-A785-2414FD591BBB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43F-3AD6-4749-8FAC-C5DA2C883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EB93-E9F0-4574-B36A-3D8F67F04333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43F-3AD6-4749-8FAC-C5DA2C883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A168-9152-4E39-8E85-8CE132FC1C8F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43F-3AD6-4749-8FAC-C5DA2C883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F3AC-36B4-4A6D-9DCF-F5D48BED1AE2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43F-3AD6-4749-8FAC-C5DA2C883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A9E1-8DC5-44BB-A2AA-2904516E2547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43F-3AD6-4749-8FAC-C5DA2C883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6445-7A6E-4817-9528-AA9A0E523B0F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43F-3AD6-4749-8FAC-C5DA2C883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6A6F-1BB2-43B3-BF41-48390E99C608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43F-3AD6-4749-8FAC-C5DA2C883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1DBC-3A24-48FA-9C03-B0261DE75E16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43F-3AD6-4749-8FAC-C5DA2C883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DCCD6-E5ED-4E96-98A1-E48221DA5C87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43F-3AD6-4749-8FAC-C5DA2C883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B50B-7010-4370-822A-9C49B54293AA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43F-3AD6-4749-8FAC-C5DA2C883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1966-8DFC-4310-B479-5C4CD73482D0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F43F-3AD6-4749-8FAC-C5DA2C883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4C635-3DDB-45F3-90EA-3248978B75AA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BF43F-3AD6-4749-8FAC-C5DA2C883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8839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Progress/Status  of </a:t>
            </a:r>
            <a:br>
              <a:rPr lang="en-US" dirty="0" smtClean="0"/>
            </a:br>
            <a:r>
              <a:rPr lang="en-US" dirty="0" smtClean="0"/>
              <a:t>National Hydrology Project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971800"/>
            <a:ext cx="7848600" cy="327660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Presented by 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SK </a:t>
            </a:r>
            <a:r>
              <a:rPr lang="en-US" i="1" dirty="0" err="1" smtClean="0">
                <a:solidFill>
                  <a:srgbClr val="0070C0"/>
                </a:solidFill>
              </a:rPr>
              <a:t>Sinha</a:t>
            </a:r>
            <a:r>
              <a:rPr lang="en-US" i="1" dirty="0" smtClean="0">
                <a:solidFill>
                  <a:srgbClr val="0070C0"/>
                </a:solidFill>
              </a:rPr>
              <a:t>, Director, IBD(SGO)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Survey of India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st</a:t>
            </a:r>
            <a:r>
              <a:rPr lang="en-US" sz="2400" b="1" dirty="0" smtClean="0">
                <a:solidFill>
                  <a:schemeClr val="tx1"/>
                </a:solidFill>
              </a:rPr>
              <a:t> World Bank Mission on </a:t>
            </a:r>
            <a:r>
              <a:rPr lang="en-US" sz="2400" b="1" dirty="0" smtClean="0">
                <a:solidFill>
                  <a:schemeClr val="tx1"/>
                </a:solidFill>
              </a:rPr>
              <a:t>24th  </a:t>
            </a:r>
            <a:r>
              <a:rPr lang="en-US" sz="2400" b="1" dirty="0" smtClean="0">
                <a:solidFill>
                  <a:schemeClr val="tx1"/>
                </a:solidFill>
              </a:rPr>
              <a:t>August, 2017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New Delhi.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85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Project Deliverables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14400"/>
          <a:ext cx="9144000" cy="498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5943600"/>
            <a:ext cx="86868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CAPACITY BUILDING OF SOI OFFICERS IN LIDAR SURVEY, GEOID DEVELOPMENT, CORS , PROJECT MANAGEMENT etc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10m  DTM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752600"/>
          <a:ext cx="8686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228600"/>
            <a:ext cx="845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3-5m  DTM and updated </a:t>
            </a:r>
            <a:r>
              <a:rPr lang="en-US" sz="4400" dirty="0" err="1" smtClean="0"/>
              <a:t>gdb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Generation of Geoid model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86800" cy="4648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LIDAR survey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STEP-World Bank approval mechanism of Procurement activity under NHP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MoWR approved procurement plans for FY 2016-17 and 2017-18 have been collectively uploaded in the STEP.</a:t>
            </a:r>
          </a:p>
          <a:p>
            <a:endParaRPr lang="en-US" dirty="0" smtClean="0"/>
          </a:p>
          <a:p>
            <a:r>
              <a:rPr lang="en-US" dirty="0" smtClean="0"/>
              <a:t>WB cleared all activities with certain observation which have to be incorporated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STEP-World Bank approval mechanism of Procurement activity under NHP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World Bank Returned Activities</a:t>
            </a:r>
          </a:p>
          <a:p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PD has to take action on the observation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133600"/>
          <a:ext cx="84582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Activity Reference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Activity 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IN-SOI-22154-GO-RFQ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Setting up of PDO-</a:t>
                      </a:r>
                      <a:r>
                        <a:rPr lang="en-US" dirty="0" err="1" smtClean="0"/>
                        <a:t>Electification</a:t>
                      </a:r>
                      <a:r>
                        <a:rPr lang="en-US" dirty="0" smtClean="0"/>
                        <a:t>, partitioning, networking procurement of office instruments, AC etc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IN-SOI-22198-GO-DIR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Geospatial Software and Data management software-Bentley map, ESRI, FME, Oracle, LIDAR processing s/w etc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IN-SOI-23020-GO-DIR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 of Satellite imagery and software/hardware for </a:t>
                      </a:r>
                      <a:r>
                        <a:rPr lang="en-US" dirty="0" err="1" smtClean="0"/>
                        <a:t>updation</a:t>
                      </a:r>
                      <a:r>
                        <a:rPr lang="en-US" dirty="0" smtClean="0"/>
                        <a:t> of 1:25k </a:t>
                      </a:r>
                      <a:r>
                        <a:rPr lang="en-US" dirty="0" err="1" smtClean="0"/>
                        <a:t>gdb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IN-SOI-23213-CS-QCBS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Creation of 3-5m DTM and updated 1:25k database of Priority 1 river basins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IN-SOI-23214-CS-QCBS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Setting up of CORS at Varanasi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IN-SOI-23683-CS-INDV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Consultant for Geoid modeling-Hiring of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IN-SOI-23699-NC-RFQ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Digitizers of skill level 1 to 4 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Status and Way forward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en-US" u="sng" dirty="0" smtClean="0"/>
              <a:t>STATUS</a:t>
            </a:r>
          </a:p>
          <a:p>
            <a:r>
              <a:rPr lang="en-US" dirty="0" smtClean="0"/>
              <a:t>All critical bid documents like 3-5 m DEM/</a:t>
            </a:r>
            <a:r>
              <a:rPr lang="en-US" dirty="0" err="1" smtClean="0"/>
              <a:t>LiDAR</a:t>
            </a:r>
            <a:r>
              <a:rPr lang="en-US" dirty="0" smtClean="0"/>
              <a:t> Survey /Gravimeters already prepared and under Departmental approval. </a:t>
            </a:r>
            <a:endParaRPr lang="en-US" dirty="0" smtClean="0"/>
          </a:p>
          <a:p>
            <a:pPr lvl="0"/>
            <a:r>
              <a:rPr lang="en-US" dirty="0" smtClean="0"/>
              <a:t>Comprehensive proposal on </a:t>
            </a:r>
            <a:r>
              <a:rPr lang="en-US" dirty="0" err="1" smtClean="0">
                <a:solidFill>
                  <a:srgbClr val="FF0000"/>
                </a:solidFill>
              </a:rPr>
              <a:t>Geoid</a:t>
            </a:r>
            <a:r>
              <a:rPr lang="en-US" dirty="0" smtClean="0">
                <a:solidFill>
                  <a:srgbClr val="FF0000"/>
                </a:solidFill>
              </a:rPr>
              <a:t> development </a:t>
            </a:r>
            <a:r>
              <a:rPr lang="en-US" dirty="0" smtClean="0"/>
              <a:t>is being prepared by G&amp;RB</a:t>
            </a:r>
          </a:p>
          <a:p>
            <a:r>
              <a:rPr lang="en-US" dirty="0" smtClean="0"/>
              <a:t>Bid document(CS-ICB) for </a:t>
            </a:r>
            <a:r>
              <a:rPr lang="en-US" dirty="0" smtClean="0">
                <a:solidFill>
                  <a:srgbClr val="FF0000"/>
                </a:solidFill>
              </a:rPr>
              <a:t>CORS</a:t>
            </a:r>
            <a:r>
              <a:rPr lang="en-US" dirty="0" smtClean="0"/>
              <a:t>  is under preparation </a:t>
            </a:r>
          </a:p>
          <a:p>
            <a:pPr lvl="0"/>
            <a:r>
              <a:rPr lang="en-US" dirty="0" smtClean="0"/>
              <a:t>Bid document(W-NCB) for  </a:t>
            </a:r>
            <a:r>
              <a:rPr lang="en-US" dirty="0" err="1" smtClean="0">
                <a:solidFill>
                  <a:srgbClr val="FF0000"/>
                </a:solidFill>
              </a:rPr>
              <a:t>Lidar</a:t>
            </a:r>
            <a:r>
              <a:rPr lang="en-US" dirty="0" smtClean="0">
                <a:solidFill>
                  <a:srgbClr val="FF0000"/>
                </a:solidFill>
              </a:rPr>
              <a:t> Survey </a:t>
            </a:r>
            <a:r>
              <a:rPr lang="en-US" dirty="0" smtClean="0"/>
              <a:t>is under preparation. Area for the survey to be finalized.</a:t>
            </a:r>
          </a:p>
          <a:p>
            <a:r>
              <a:rPr lang="en-US" dirty="0" smtClean="0"/>
              <a:t>Bid for Procurement, Contract Management, Project Management </a:t>
            </a:r>
            <a:r>
              <a:rPr lang="en-US" dirty="0" smtClean="0">
                <a:solidFill>
                  <a:srgbClr val="FF0000"/>
                </a:solidFill>
              </a:rPr>
              <a:t>consultants</a:t>
            </a:r>
            <a:r>
              <a:rPr lang="en-US" dirty="0" smtClean="0"/>
              <a:t> through consultant firms is under preparation.</a:t>
            </a:r>
            <a:endParaRPr lang="en-US" dirty="0" smtClean="0"/>
          </a:p>
          <a:p>
            <a:pPr algn="just"/>
            <a:r>
              <a:rPr lang="en-US" dirty="0" smtClean="0"/>
              <a:t>Preparatory and Planning work for meeting the obligations of </a:t>
            </a:r>
            <a:r>
              <a:rPr lang="en-US" dirty="0" err="1" smtClean="0"/>
              <a:t>SoI</a:t>
            </a:r>
            <a:r>
              <a:rPr lang="en-US" dirty="0" smtClean="0"/>
              <a:t> for works to be carried out by itself/or inputs to be provided to Contractors in advanced stage</a:t>
            </a:r>
          </a:p>
          <a:p>
            <a:pPr algn="just"/>
            <a:r>
              <a:rPr lang="en-US" dirty="0" smtClean="0"/>
              <a:t>Officers being trained in Key areas like </a:t>
            </a:r>
            <a:r>
              <a:rPr lang="en-US" dirty="0" err="1" smtClean="0"/>
              <a:t>LiDAR</a:t>
            </a:r>
            <a:r>
              <a:rPr lang="en-US" dirty="0" smtClean="0"/>
              <a:t> survey, </a:t>
            </a:r>
            <a:r>
              <a:rPr lang="en-US" dirty="0" err="1" smtClean="0"/>
              <a:t>Geoid</a:t>
            </a:r>
            <a:r>
              <a:rPr lang="en-US" dirty="0" smtClean="0"/>
              <a:t> Development, Project </a:t>
            </a:r>
            <a:r>
              <a:rPr lang="en-US" dirty="0" smtClean="0"/>
              <a:t>Management etc (3 officers trained at IIM, </a:t>
            </a:r>
            <a:r>
              <a:rPr lang="en-US" dirty="0" err="1" smtClean="0"/>
              <a:t>Ahmedabad</a:t>
            </a:r>
            <a:r>
              <a:rPr lang="en-US" dirty="0" smtClean="0"/>
              <a:t> (3 </a:t>
            </a:r>
            <a:r>
              <a:rPr lang="en-US" dirty="0" smtClean="0"/>
              <a:t>officers trained at DTU, </a:t>
            </a:r>
            <a:r>
              <a:rPr lang="en-US" dirty="0" smtClean="0"/>
              <a:t>Denmark,20 </a:t>
            </a:r>
            <a:r>
              <a:rPr lang="en-US" dirty="0" smtClean="0"/>
              <a:t>officers trained at ITC, Netherlands </a:t>
            </a:r>
            <a:r>
              <a:rPr lang="en-US" dirty="0" smtClean="0"/>
              <a:t>)</a:t>
            </a:r>
            <a:endParaRPr lang="en-US" dirty="0" smtClean="0"/>
          </a:p>
          <a:p>
            <a:pPr algn="just"/>
            <a:r>
              <a:rPr lang="en-US" dirty="0" smtClean="0"/>
              <a:t>Hiring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FF0000"/>
                </a:solidFill>
              </a:rPr>
              <a:t>Consultant firm </a:t>
            </a:r>
            <a:r>
              <a:rPr lang="en-US" dirty="0" smtClean="0"/>
              <a:t>for Setting up of Geospatial Data Production </a:t>
            </a:r>
            <a:r>
              <a:rPr lang="en-US" dirty="0" err="1" smtClean="0"/>
              <a:t>Centres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EOI evaluated- Six firms qualified for RFP Stage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u="sng" dirty="0" smtClean="0"/>
          </a:p>
          <a:p>
            <a:pPr algn="just">
              <a:buNone/>
            </a:pPr>
            <a:r>
              <a:rPr lang="en-US" u="sng" dirty="0" smtClean="0"/>
              <a:t>WAY FORWARD</a:t>
            </a:r>
          </a:p>
          <a:p>
            <a:pPr algn="just"/>
            <a:r>
              <a:rPr lang="en-US" dirty="0" smtClean="0"/>
              <a:t>PDO being further staffed and roles/responsibilities being re-aligned to cater to Execution phase</a:t>
            </a:r>
          </a:p>
          <a:p>
            <a:pPr algn="just"/>
            <a:r>
              <a:rPr lang="en-US" dirty="0" smtClean="0"/>
              <a:t>All bid documents to be submitted shortly</a:t>
            </a:r>
          </a:p>
          <a:p>
            <a:pPr algn="just"/>
            <a:r>
              <a:rPr lang="en-US" dirty="0" smtClean="0"/>
              <a:t>Execution/Monitoring Mechanism being put in place to complete tasks and submit deliverables as per timelines in a phased manner.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thankyou.jpg"/>
          <p:cNvPicPr>
            <a:picLocks noChangeAspect="1"/>
          </p:cNvPicPr>
          <p:nvPr/>
        </p:nvPicPr>
        <p:blipFill>
          <a:blip r:embed="rId2" cstate="print"/>
          <a:srcRect l="7692" r="10256" b="6367"/>
          <a:stretch>
            <a:fillRect/>
          </a:stretch>
        </p:blipFill>
        <p:spPr>
          <a:xfrm>
            <a:off x="3733800" y="1676400"/>
            <a:ext cx="243840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52800" y="16764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1600200"/>
            <a:ext cx="457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CPMU – SOI(IA)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447799"/>
          <a:ext cx="8610600" cy="4216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3733800"/>
              </a:tblGrid>
              <a:tr h="736822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Maj</a:t>
                      </a:r>
                      <a:r>
                        <a:rPr lang="en-US" sz="2400" b="1" dirty="0" smtClean="0"/>
                        <a:t> Gen VP </a:t>
                      </a:r>
                      <a:r>
                        <a:rPr lang="en-US" sz="2400" b="1" dirty="0" err="1" smtClean="0"/>
                        <a:t>Srivastava</a:t>
                      </a:r>
                      <a:endParaRPr lang="en-US" sz="2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Surveyor General of India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Chairman</a:t>
                      </a:r>
                      <a:endParaRPr lang="en-US" sz="2400" dirty="0"/>
                    </a:p>
                  </a:txBody>
                  <a:tcPr/>
                </a:tc>
              </a:tr>
              <a:tr h="1015779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Shri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Shyam</a:t>
                      </a:r>
                      <a:r>
                        <a:rPr lang="en-US" sz="2400" b="1" dirty="0" smtClean="0"/>
                        <a:t> Veer Singh</a:t>
                      </a:r>
                      <a:r>
                        <a:rPr lang="en-US" sz="2400" dirty="0" smtClean="0"/>
                        <a:t>, </a:t>
                      </a:r>
                    </a:p>
                    <a:p>
                      <a:r>
                        <a:rPr lang="en-US" sz="2400" dirty="0" smtClean="0"/>
                        <a:t>Director, National Geospatial Data Centre, Dehra Dun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Project  Director &amp; Member</a:t>
                      </a:r>
                      <a:endParaRPr lang="en-US" sz="2400" dirty="0"/>
                    </a:p>
                  </a:txBody>
                  <a:tcPr/>
                </a:tc>
              </a:tr>
              <a:tr h="1015779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Shri</a:t>
                      </a:r>
                      <a:r>
                        <a:rPr lang="en-US" sz="2400" b="1" baseline="0" dirty="0" smtClean="0"/>
                        <a:t> KK </a:t>
                      </a:r>
                      <a:r>
                        <a:rPr lang="en-US" sz="2400" b="1" baseline="0" dirty="0" err="1" smtClean="0"/>
                        <a:t>Soni</a:t>
                      </a:r>
                      <a:r>
                        <a:rPr lang="en-US" sz="2400" b="1" baseline="0" dirty="0" smtClean="0"/>
                        <a:t>,</a:t>
                      </a:r>
                    </a:p>
                    <a:p>
                      <a:r>
                        <a:rPr lang="en-US" sz="2400" baseline="0" dirty="0" smtClean="0"/>
                        <a:t>Director, </a:t>
                      </a:r>
                      <a:r>
                        <a:rPr lang="en-US" sz="2400" baseline="0" dirty="0" err="1" smtClean="0"/>
                        <a:t>Administration&amp;Finance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Member</a:t>
                      </a:r>
                      <a:endParaRPr lang="en-US" sz="2400" dirty="0"/>
                    </a:p>
                  </a:txBody>
                  <a:tcPr/>
                </a:tc>
              </a:tr>
              <a:tr h="1015779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Smt</a:t>
                      </a:r>
                      <a:r>
                        <a:rPr lang="en-US" sz="2400" b="1" dirty="0" smtClean="0"/>
                        <a:t> Bindu Manghat</a:t>
                      </a:r>
                      <a:r>
                        <a:rPr lang="en-US" sz="2400" dirty="0" smtClean="0"/>
                        <a:t>,</a:t>
                      </a:r>
                    </a:p>
                    <a:p>
                      <a:r>
                        <a:rPr lang="en-US" sz="2400" dirty="0" smtClean="0"/>
                        <a:t>Director, Western</a:t>
                      </a:r>
                      <a:r>
                        <a:rPr lang="en-US" sz="2400" baseline="0" dirty="0" smtClean="0"/>
                        <a:t> Printing Group, Delhi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Nodal Officer &amp; Member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85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Funds Received/Spent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3200" dirty="0" smtClean="0"/>
          </a:p>
          <a:p>
            <a:pPr lvl="6">
              <a:buNone/>
            </a:pPr>
            <a:endParaRPr lang="en-US" sz="3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447799"/>
          <a:ext cx="8381999" cy="4388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886"/>
                <a:gridCol w="2198914"/>
                <a:gridCol w="1981200"/>
                <a:gridCol w="2285999"/>
              </a:tblGrid>
              <a:tr h="868254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PPlan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Total</a:t>
                      </a:r>
                    </a:p>
                  </a:txBody>
                  <a:tcPr/>
                </a:tc>
              </a:tr>
              <a:tr h="4974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2016-17 Released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7,63,02,000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1,36,98,000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9,00,00,000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309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2017-18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38,37,00,000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4,15,00,000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42,52,00,000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6825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46,00,02,000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smtClean="0"/>
                        <a:t>5,51,98000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51,52,00,000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6825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Expenditure</a:t>
                      </a:r>
                    </a:p>
                    <a:p>
                      <a:r>
                        <a:rPr lang="en-US" sz="2400" dirty="0" smtClean="0"/>
                        <a:t>(2017-18)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--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64,63,605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64,63,605</a:t>
                      </a:r>
                    </a:p>
                    <a:p>
                      <a:pPr marL="0" algn="r" defTabSz="914400" rtl="0" eaLnBrk="1" latinLnBrk="0" hangingPunct="1"/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399" y="1447800"/>
            <a:ext cx="1676401" cy="859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462925"/>
            <a:ext cx="1447800" cy="867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 smtClean="0"/>
              <a:t>Major Procurement item in PIP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71600" cy="471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5635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Component  B1.1:  </a:t>
            </a:r>
            <a:r>
              <a:rPr lang="en-US" sz="3200" i="1" dirty="0" smtClean="0"/>
              <a:t>Strengthening National WRIS</a:t>
            </a:r>
            <a:endParaRPr lang="en-US" sz="3200" i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990601"/>
          <a:ext cx="8534400" cy="5663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5562600"/>
                <a:gridCol w="1676400"/>
              </a:tblGrid>
              <a:tr h="622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ItemCode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Fund catered</a:t>
                      </a:r>
                    </a:p>
                    <a:p>
                      <a:pPr algn="r"/>
                      <a:r>
                        <a:rPr lang="en-US" dirty="0" smtClean="0"/>
                        <a:t>(in </a:t>
                      </a:r>
                      <a:r>
                        <a:rPr lang="en-US" dirty="0" err="1" smtClean="0"/>
                        <a:t>lakhs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6229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B1.1.1 to 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Setting up of Geospatial Data Production Centre for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10m DTM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328.00</a:t>
                      </a:r>
                      <a:endParaRPr lang="en-US" dirty="0"/>
                    </a:p>
                  </a:txBody>
                  <a:tcPr/>
                </a:tc>
              </a:tr>
              <a:tr h="62292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B1.1.5 to 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Setting up of Geospatial Data Production Centre for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3-5m DTM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748.00</a:t>
                      </a:r>
                      <a:endParaRPr lang="en-US" dirty="0"/>
                    </a:p>
                  </a:txBody>
                  <a:tcPr/>
                </a:tc>
              </a:tr>
              <a:tr h="62292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B1.1.9 to 16</a:t>
                      </a:r>
                    </a:p>
                    <a:p>
                      <a:pPr algn="l" fontAlgn="b"/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Setting up of Geospatial Data Production Centre  for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1:25k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gdb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from </a:t>
                      </a:r>
                      <a:r>
                        <a:rPr lang="en-US" baseline="0" dirty="0" err="1" smtClean="0"/>
                        <a:t>topomaps</a:t>
                      </a:r>
                      <a:r>
                        <a:rPr lang="en-US" baseline="0" dirty="0" smtClean="0"/>
                        <a:t>(creation and </a:t>
                      </a:r>
                      <a:r>
                        <a:rPr lang="en-US" baseline="0" dirty="0" err="1" smtClean="0"/>
                        <a:t>updation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1265.60</a:t>
                      </a:r>
                      <a:endParaRPr lang="en-US" dirty="0"/>
                    </a:p>
                  </a:txBody>
                  <a:tcPr/>
                </a:tc>
              </a:tr>
              <a:tr h="62292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B1.1.17</a:t>
                      </a:r>
                    </a:p>
                    <a:p>
                      <a:pPr algn="l" fontAlgn="b"/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Setting up of Geospatial Data Production Centre  for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LIDAR </a:t>
                      </a:r>
                      <a:r>
                        <a:rPr lang="en-US" baseline="0" dirty="0" smtClean="0"/>
                        <a:t>Survey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1500.00</a:t>
                      </a:r>
                      <a:endParaRPr lang="en-US" dirty="0"/>
                    </a:p>
                  </a:txBody>
                  <a:tcPr/>
                </a:tc>
              </a:tr>
              <a:tr h="567007">
                <a:tc>
                  <a:txBody>
                    <a:bodyPr/>
                    <a:lstStyle/>
                    <a:p>
                      <a:pPr algn="l" fontAlgn="b"/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3841.00</a:t>
                      </a:r>
                      <a:endParaRPr lang="en-US" sz="2400" b="1" dirty="0"/>
                    </a:p>
                  </a:txBody>
                  <a:tcPr/>
                </a:tc>
              </a:tr>
              <a:tr h="54320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B1.1.18</a:t>
                      </a:r>
                    </a:p>
                    <a:p>
                      <a:pPr algn="l" fontAlgn="b"/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Setting up of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CORS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706.00</a:t>
                      </a:r>
                      <a:endParaRPr lang="en-US" dirty="0"/>
                    </a:p>
                  </a:txBody>
                  <a:tcPr/>
                </a:tc>
              </a:tr>
              <a:tr h="66887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B1.1.19</a:t>
                      </a:r>
                    </a:p>
                    <a:p>
                      <a:pPr algn="l" fontAlgn="b"/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Vehicles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for field operations and QA/QC of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LIDAR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survey.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210.00</a:t>
                      </a:r>
                      <a:endParaRPr lang="en-US" dirty="0"/>
                    </a:p>
                  </a:txBody>
                  <a:tcPr/>
                </a:tc>
              </a:tr>
              <a:tr h="668876">
                <a:tc>
                  <a:txBody>
                    <a:bodyPr/>
                    <a:lstStyle/>
                    <a:p>
                      <a:pPr algn="l" fontAlgn="b"/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Total of B1.1 component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4757.60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5635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Component  B1.2:  </a:t>
            </a:r>
            <a:r>
              <a:rPr lang="en-US" sz="2400" b="1" i="1" dirty="0"/>
              <a:t>Development / Procurement of Spatial Databases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990600"/>
          <a:ext cx="8610600" cy="5381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5715000"/>
                <a:gridCol w="1676400"/>
              </a:tblGrid>
              <a:tr h="628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ItemCode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Fund catered</a:t>
                      </a:r>
                    </a:p>
                    <a:p>
                      <a:pPr algn="r"/>
                      <a:r>
                        <a:rPr lang="en-US" dirty="0" smtClean="0"/>
                        <a:t>(in </a:t>
                      </a:r>
                      <a:r>
                        <a:rPr lang="en-US" dirty="0" err="1" smtClean="0"/>
                        <a:t>lakhs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657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B1.2.1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Production of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10m DTM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925.00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5703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B1.2.2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Production of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3-5m DTM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2503.00</a:t>
                      </a:r>
                      <a:endParaRPr lang="en-US" dirty="0"/>
                    </a:p>
                  </a:txBody>
                  <a:tcPr/>
                </a:tc>
              </a:tr>
              <a:tr h="65703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B1.2.3&amp;4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Production of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1:25k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gdb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from </a:t>
                      </a:r>
                      <a:r>
                        <a:rPr lang="en-US" baseline="0" dirty="0" err="1" smtClean="0"/>
                        <a:t>topomaps</a:t>
                      </a:r>
                      <a:r>
                        <a:rPr lang="en-US" baseline="0" dirty="0" smtClean="0"/>
                        <a:t>(creation and </a:t>
                      </a:r>
                      <a:r>
                        <a:rPr lang="en-US" baseline="0" dirty="0" err="1" smtClean="0"/>
                        <a:t>updation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4800.00</a:t>
                      </a:r>
                      <a:endParaRPr lang="en-US" dirty="0"/>
                    </a:p>
                  </a:txBody>
                  <a:tcPr/>
                </a:tc>
              </a:tr>
              <a:tr h="46714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7303.00</a:t>
                      </a:r>
                      <a:endParaRPr lang="en-US" sz="2400" b="1" dirty="0"/>
                    </a:p>
                  </a:txBody>
                  <a:tcPr/>
                </a:tc>
              </a:tr>
              <a:tr h="44876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B1.2.5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Geoid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modelling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1280.00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5703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B1.2.6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Provision and densification of frame work GCPs</a:t>
                      </a:r>
                      <a:r>
                        <a:rPr lang="en-US" baseline="0" dirty="0" smtClean="0"/>
                        <a:t> for LIDAR survey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64.00</a:t>
                      </a:r>
                      <a:endParaRPr lang="en-US" dirty="0"/>
                    </a:p>
                  </a:txBody>
                  <a:tcPr/>
                </a:tc>
              </a:tr>
              <a:tr h="53182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B1.2.7&amp;8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Acquisition, processing and QA/QC of 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LIDAR </a:t>
                      </a:r>
                      <a:r>
                        <a:rPr lang="en-US" baseline="0" dirty="0" smtClean="0"/>
                        <a:t>Survey Data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10669.00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57038">
                <a:tc>
                  <a:txBody>
                    <a:bodyPr/>
                    <a:lstStyle/>
                    <a:p>
                      <a:pPr algn="l" fontAlgn="b"/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Total of B1.2 component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20241.00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71600" cy="471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209800"/>
            <a:ext cx="7239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Major Procurement item in AWP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1" y="228600"/>
          <a:ext cx="8000998" cy="67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999"/>
                <a:gridCol w="2982250"/>
                <a:gridCol w="751550"/>
                <a:gridCol w="2209800"/>
                <a:gridCol w="1676399"/>
              </a:tblGrid>
              <a:tr h="533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Package Name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Cost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Lacs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Status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Activities ID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71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Absolute and Relative gravimeters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484.5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PP Cleared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by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WB/Submitted to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MoWR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and observations received/Observations incorporated and under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Departmental approval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B1.2.05.01</a:t>
                      </a:r>
                    </a:p>
                  </a:txBody>
                  <a:tcPr marL="7620" marR="7620" marT="7620" marB="0" anchor="b"/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Survey Instruments for Geoid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modelling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PP Cleared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by WB/NCB under preparation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B1.2.05.02</a:t>
                      </a:r>
                    </a:p>
                  </a:txBody>
                  <a:tcPr marL="7620" marR="7620" marT="7620" marB="0" anchor="b"/>
                </a:tc>
              </a:tr>
              <a:tr h="650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Hiring of consultant for setting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upof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H/W infrastructure for geospatial data production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centres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PP Cleared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by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WB/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EoI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evaluation report &amp;RFP submitted to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MoWR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/Observations of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MoWR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incorporated and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under Departmental approval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D4.1.07.01,B1.1.01.01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 B1.1.05.01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5466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Hiring of Procurement , Contract Management and Project Management specialists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PP Cleared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by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WB/Bid document under preparation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D4.1.08.01,D4.1.09.01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 D4.1.10.01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71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Procurement of Vehicles for PDO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PP Cleared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by WB/ under Departmental approval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D3.1.05.01</a:t>
                      </a:r>
                    </a:p>
                  </a:txBody>
                  <a:tcPr marL="7620" marR="7620" marT="7620" marB="0" anchor="ctr"/>
                </a:tc>
              </a:tr>
              <a:tr h="271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Workstations and Laptops for PDO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40.02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PP cleared by WB/Items identified for procurement by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GeM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D3.1.01.01</a:t>
                      </a:r>
                    </a:p>
                  </a:txBody>
                  <a:tcPr marL="7620" marR="7620" marT="7620" marB="0" anchor="ctr"/>
                </a:tc>
              </a:tr>
              <a:tr h="271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Furniture for PDO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24.38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PP cleared by WB/Items identified for procurement by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GeM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D3.1.03.01</a:t>
                      </a:r>
                    </a:p>
                  </a:txBody>
                  <a:tcPr marL="7620" marR="7620" marT="7620" marB="0" anchor="ctr"/>
                </a:tc>
              </a:tr>
              <a:tr h="271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Setting up of PDO, </a:t>
                      </a:r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Dehra</a:t>
                      </a:r>
                      <a:r>
                        <a:rPr lang="en-US" sz="1100" b="0" i="0" u="none" strike="noStrike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Dun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46.57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PP received with observations/Items identified for procurement by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GeM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D3.1.04.01</a:t>
                      </a:r>
                    </a:p>
                  </a:txBody>
                  <a:tcPr marL="7620" marR="7620" marT="7620" marB="0" anchor="ctr"/>
                </a:tc>
              </a:tr>
              <a:tr h="530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519, 1002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Setting up of geospatial Data Production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Centres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PP Cleared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by WB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bid document to be prepared with help of consultant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B1.1.01.02,B1.1.02.01,B1.1.05.02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 B1.1.06.01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71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Scanners and Plotters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PP Cleared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by WB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B1.1.02.02,B1.1.06.02</a:t>
                      </a:r>
                    </a:p>
                  </a:txBody>
                  <a:tcPr marL="7620" marR="7620" marT="7620" marB="0" anchor="ctr"/>
                </a:tc>
              </a:tr>
              <a:tr h="530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537, 1011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Geospatial Software and data management software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597.93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Returned by WB with </a:t>
                      </a:r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comments. Comments</a:t>
                      </a:r>
                      <a:r>
                        <a:rPr lang="en-US" sz="1100" b="0" i="0" u="none" strike="noStrike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under incorporation. Exact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nos</a:t>
                      </a:r>
                      <a:r>
                        <a:rPr lang="en-US" sz="1100" b="0" i="0" u="none" strike="noStrike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being finalized </a:t>
                      </a:r>
                      <a:endParaRPr lang="en-US" sz="1100" b="0" i="0" u="none" strike="noStrike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B1.1.01.03,B1.1.05.03</a:t>
                      </a:r>
                    </a:p>
                  </a:txBody>
                  <a:tcPr marL="7620" marR="7620" marT="7620" marB="0" anchor="ctr"/>
                </a:tc>
              </a:tr>
              <a:tr h="530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Setting up of Production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facility at multiple locations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121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PP Cleared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by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WB.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B1.1.11.01</a:t>
                      </a:r>
                    </a:p>
                  </a:txBody>
                  <a:tcPr marL="7620" marR="7620" marT="7620" marB="0" anchor="ctr"/>
                </a:tc>
              </a:tr>
              <a:tr h="53045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Scanners and Plotters</a:t>
                      </a:r>
                    </a:p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103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PP Cleared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by WB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B1.1.10.02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1" y="228600"/>
          <a:ext cx="8000998" cy="4777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999"/>
                <a:gridCol w="2982250"/>
                <a:gridCol w="751550"/>
                <a:gridCol w="2209800"/>
                <a:gridCol w="1676399"/>
              </a:tblGrid>
              <a:tr h="533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Package Name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Cost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Lacs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Status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Activities ID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71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Cost satellite imagery and software/hardware for </a:t>
                      </a:r>
                      <a:r>
                        <a:rPr lang="en-US" sz="11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updation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of 1:25k </a:t>
                      </a:r>
                      <a:r>
                        <a:rPr lang="en-US" sz="11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gdb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285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Returned by WB with comments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B1.1.13.01</a:t>
                      </a:r>
                    </a:p>
                  </a:txBody>
                  <a:tcPr marL="7620" marR="7620" marT="7620" marB="0" anchor="b"/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Additional hardware and software for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updation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PP Cleared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by WB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B1.1.14.01</a:t>
                      </a:r>
                    </a:p>
                  </a:txBody>
                  <a:tcPr marL="7620" marR="7620" marT="7620" marB="0" anchor="b"/>
                </a:tc>
              </a:tr>
              <a:tr h="65064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Lidar survey-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acquision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and processing including setting up of geospatial data production centre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PP Cleared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by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WB/Bid document submitted to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MoWR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/Comments incorporated and refined with inputs from trainees from ITC/Under departmental approval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B1.1.17.01,B1.2.07.01</a:t>
                      </a:r>
                    </a:p>
                  </a:txBody>
                  <a:tcPr marL="7620" marR="7620" marT="7620" marB="0" anchor="ctr"/>
                </a:tc>
              </a:tr>
              <a:tr h="54666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Hiring of Consultant for Lidar Survey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PP Cleared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by WB –</a:t>
                      </a:r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to be modified to Consultant Services for QA/QC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B1.1.17.03</a:t>
                      </a:r>
                    </a:p>
                  </a:txBody>
                  <a:tcPr marL="7620" marR="7620" marT="7620" marB="0" anchor="b"/>
                </a:tc>
              </a:tr>
              <a:tr h="271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Hiring of consultant for setting up of CORS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PP Cleared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by WB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Bid document under preparation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B1.1.18.02</a:t>
                      </a:r>
                    </a:p>
                  </a:txBody>
                  <a:tcPr marL="7620" marR="7620" marT="7620" marB="0" anchor="b"/>
                </a:tc>
              </a:tr>
              <a:tr h="271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Setting up of CORS at Varanasi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676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Returned by WB with </a:t>
                      </a:r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comments.</a:t>
                      </a:r>
                      <a:r>
                        <a:rPr lang="en-US" sz="1100" b="0" i="0" u="none" strike="noStrike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Bid document under preparation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B1.1.18.01</a:t>
                      </a:r>
                    </a:p>
                  </a:txBody>
                  <a:tcPr marL="7620" marR="7620" marT="7620" marB="0" anchor="b"/>
                </a:tc>
              </a:tr>
              <a:tr h="271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Procurement of vehicles at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multiple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locations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PP Cleared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by WB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B1.1.19.01</a:t>
                      </a:r>
                    </a:p>
                  </a:txBody>
                  <a:tcPr marL="7620" marR="7620" marT="7620" marB="0" anchor="b"/>
                </a:tc>
              </a:tr>
              <a:tr h="2711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Creation of 3-5m RMSE DEM and updated 1:25k database of Priority I river basins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1600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PP Returned </a:t>
                      </a:r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by WB with </a:t>
                      </a:r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comments.</a:t>
                      </a:r>
                      <a:r>
                        <a:rPr lang="en-US" sz="1100" b="0" i="0" u="none" strike="noStrike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Bid document finalized and under submission</a:t>
                      </a:r>
                      <a:endParaRPr lang="en-US" sz="1100" b="0" i="0" u="none" strike="noStrike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algn="l" fontAlgn="b"/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B1.2.02.01,B1.2.03.01</a:t>
                      </a:r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,</a:t>
                      </a: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B1.2.04.01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53045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Hiring of consultants (Geoid)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Returned by WB with </a:t>
                      </a:r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comments-</a:t>
                      </a:r>
                      <a:endParaRPr lang="en-US" sz="1100" b="0" i="0" u="none" strike="noStrike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B1.2.05.03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1787</TotalTime>
  <Words>1450</Words>
  <Application>Microsoft Office PowerPoint</Application>
  <PresentationFormat>On-screen Show (4:3)</PresentationFormat>
  <Paragraphs>294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Progress/Status  of  National Hydrology Project  </vt:lpstr>
      <vt:lpstr>CPMU – SOI(IA)</vt:lpstr>
      <vt:lpstr>Funds Received/Spent</vt:lpstr>
      <vt:lpstr>Major Procurement item in PIP</vt:lpstr>
      <vt:lpstr>Component  B1.1:  Strengthening National WRIS</vt:lpstr>
      <vt:lpstr>Component  B1.2:  Development / Procurement of Spatial Databases</vt:lpstr>
      <vt:lpstr>Slide 7</vt:lpstr>
      <vt:lpstr>Slide 8</vt:lpstr>
      <vt:lpstr>Slide 9</vt:lpstr>
      <vt:lpstr>Project Deliverables</vt:lpstr>
      <vt:lpstr>10m  DTM</vt:lpstr>
      <vt:lpstr>Slide 12</vt:lpstr>
      <vt:lpstr>Generation of Geoid model</vt:lpstr>
      <vt:lpstr>LIDAR survey </vt:lpstr>
      <vt:lpstr>STEP-World Bank approval mechanism of Procurement activity under NHP</vt:lpstr>
      <vt:lpstr>STEP-World Bank approval mechanism of Procurement activity under NHP</vt:lpstr>
      <vt:lpstr>Status and Way forward 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survey of india</cp:lastModifiedBy>
  <cp:revision>217</cp:revision>
  <dcterms:created xsi:type="dcterms:W3CDTF">2017-01-30T09:34:55Z</dcterms:created>
  <dcterms:modified xsi:type="dcterms:W3CDTF">2017-08-24T05:59:06Z</dcterms:modified>
</cp:coreProperties>
</file>